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7" r:id="rId3"/>
    <p:sldId id="308" r:id="rId4"/>
    <p:sldId id="309" r:id="rId5"/>
    <p:sldId id="310" r:id="rId6"/>
    <p:sldId id="311" r:id="rId7"/>
    <p:sldId id="312"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144" y="2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EFCF84-F2E2-408F-AB36-900C753252F8}"/>
              </a:ext>
            </a:extLst>
          </p:cNvPr>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IN"/>
          </a:p>
        </p:txBody>
      </p:sp>
      <p:sp>
        <p:nvSpPr>
          <p:cNvPr id="3" name="字幕 2">
            <a:extLst>
              <a:ext uri="{FF2B5EF4-FFF2-40B4-BE49-F238E27FC236}">
                <a16:creationId xmlns:a16="http://schemas.microsoft.com/office/drawing/2014/main" id="{91C0D4F1-9BFC-4ED3-AD71-3E2D9AD076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IN"/>
          </a:p>
        </p:txBody>
      </p:sp>
      <p:sp>
        <p:nvSpPr>
          <p:cNvPr id="4" name="日付プレースホルダー 3">
            <a:extLst>
              <a:ext uri="{FF2B5EF4-FFF2-40B4-BE49-F238E27FC236}">
                <a16:creationId xmlns:a16="http://schemas.microsoft.com/office/drawing/2014/main" id="{CF6D85B8-59F8-4DC2-9618-A9AA05830626}"/>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6C26B674-87EB-4EA4-A01F-7BAF45CE44E3}"/>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92B07382-D91B-4DDE-BCAD-F862C7CED069}"/>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4158915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A37EFE-1F83-4F85-8E65-E01C764DA321}"/>
              </a:ext>
            </a:extLst>
          </p:cNvPr>
          <p:cNvSpPr>
            <a:spLocks noGrp="1"/>
          </p:cNvSpPr>
          <p:nvPr>
            <p:ph type="title"/>
          </p:nvPr>
        </p:nvSpPr>
        <p:spPr/>
        <p:txBody>
          <a:bodyPr/>
          <a:lstStyle/>
          <a:p>
            <a:r>
              <a:rPr lang="ja-JP" altLang="en-US"/>
              <a:t>マスター タイトルの書式設定</a:t>
            </a:r>
            <a:endParaRPr lang="en-IN"/>
          </a:p>
        </p:txBody>
      </p:sp>
      <p:sp>
        <p:nvSpPr>
          <p:cNvPr id="3" name="縦書きテキスト プレースホルダー 2">
            <a:extLst>
              <a:ext uri="{FF2B5EF4-FFF2-40B4-BE49-F238E27FC236}">
                <a16:creationId xmlns:a16="http://schemas.microsoft.com/office/drawing/2014/main" id="{162E6D40-9F49-499F-AA25-C5CBABC15F73}"/>
              </a:ext>
            </a:extLst>
          </p:cNvPr>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C66DC4D9-D03F-49BD-8ACF-2F8B375B303B}"/>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A93BD871-B7EF-4F44-AC4A-82AABD2A82CF}"/>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3956B759-847F-4417-9560-D553D341FBE7}"/>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3851769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99682FCA-AEB6-430F-8EAB-505E4CB54514}"/>
              </a:ext>
            </a:extLst>
          </p:cNvPr>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IN"/>
          </a:p>
        </p:txBody>
      </p:sp>
      <p:sp>
        <p:nvSpPr>
          <p:cNvPr id="3" name="縦書きテキスト プレースホルダー 2">
            <a:extLst>
              <a:ext uri="{FF2B5EF4-FFF2-40B4-BE49-F238E27FC236}">
                <a16:creationId xmlns:a16="http://schemas.microsoft.com/office/drawing/2014/main" id="{73B48B04-B25D-4F6F-A1B4-0721C3AAFBBD}"/>
              </a:ext>
            </a:extLst>
          </p:cNvPr>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86D1D17F-D845-435D-8544-00C73CB414BD}"/>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0E7A17BA-86D1-48F7-B7B0-9E6DE9EAC04C}"/>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F11DA56D-64C4-481C-A91A-E670F6317F44}"/>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3672317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5296AB-4201-42A6-A726-B5518445F99C}"/>
              </a:ext>
            </a:extLst>
          </p:cNvPr>
          <p:cNvSpPr>
            <a:spLocks noGrp="1"/>
          </p:cNvSpPr>
          <p:nvPr>
            <p:ph type="title"/>
          </p:nvPr>
        </p:nvSpPr>
        <p:spPr/>
        <p:txBody>
          <a:body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4946D04B-420E-4056-803A-4828CF3B1320}"/>
              </a:ext>
            </a:extLst>
          </p:cNvPr>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5F5B9724-DDB6-4211-A52B-2242E2866ED5}"/>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BA735514-9E9C-42A7-B94F-B15CB6F45118}"/>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E53E91AA-1159-45A3-BF3B-90B408E61172}"/>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24290067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C1278A-CA8B-4727-9FDC-656BCEC7D761}"/>
              </a:ext>
            </a:extLst>
          </p:cNvPr>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0725A0C6-7AF4-4B1C-A18D-31171C6A41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日付プレースホルダー 3">
            <a:extLst>
              <a:ext uri="{FF2B5EF4-FFF2-40B4-BE49-F238E27FC236}">
                <a16:creationId xmlns:a16="http://schemas.microsoft.com/office/drawing/2014/main" id="{4AEE2614-B870-467D-85B6-C808C351BD5E}"/>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5E7B0246-06F9-41C3-BA33-D2894E773C14}"/>
              </a:ext>
            </a:extLst>
          </p:cNvPr>
          <p:cNvSpPr>
            <a:spLocks noGrp="1"/>
          </p:cNvSpPr>
          <p:nvPr>
            <p:ph type="ftr" sz="quarter" idx="11"/>
          </p:nvPr>
        </p:nvSpPr>
        <p:spPr/>
        <p:txBody>
          <a:bodyPr/>
          <a:lstStyle/>
          <a:p>
            <a:endParaRPr lang="en-IN"/>
          </a:p>
        </p:txBody>
      </p:sp>
      <p:sp>
        <p:nvSpPr>
          <p:cNvPr id="6" name="スライド番号プレースホルダー 5">
            <a:extLst>
              <a:ext uri="{FF2B5EF4-FFF2-40B4-BE49-F238E27FC236}">
                <a16:creationId xmlns:a16="http://schemas.microsoft.com/office/drawing/2014/main" id="{99C071CE-BF6F-4FBA-A857-110FB144F9FA}"/>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95325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31452F-5F9F-4731-BCBB-BA7A732EF6F2}"/>
              </a:ext>
            </a:extLst>
          </p:cNvPr>
          <p:cNvSpPr>
            <a:spLocks noGrp="1"/>
          </p:cNvSpPr>
          <p:nvPr>
            <p:ph type="title"/>
          </p:nvPr>
        </p:nvSpPr>
        <p:spPr/>
        <p:txBody>
          <a:body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1BAFB7ED-384C-4F4C-893A-A9DD101544DC}"/>
              </a:ext>
            </a:extLst>
          </p:cNvPr>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コンテンツ プレースホルダー 3">
            <a:extLst>
              <a:ext uri="{FF2B5EF4-FFF2-40B4-BE49-F238E27FC236}">
                <a16:creationId xmlns:a16="http://schemas.microsoft.com/office/drawing/2014/main" id="{AD9EC455-BE75-441B-BB31-7EBDB7C0C16C}"/>
              </a:ext>
            </a:extLst>
          </p:cNvPr>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5" name="日付プレースホルダー 4">
            <a:extLst>
              <a:ext uri="{FF2B5EF4-FFF2-40B4-BE49-F238E27FC236}">
                <a16:creationId xmlns:a16="http://schemas.microsoft.com/office/drawing/2014/main" id="{FAD97251-0654-46C4-B02D-37669164D117}"/>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6" name="フッター プレースホルダー 5">
            <a:extLst>
              <a:ext uri="{FF2B5EF4-FFF2-40B4-BE49-F238E27FC236}">
                <a16:creationId xmlns:a16="http://schemas.microsoft.com/office/drawing/2014/main" id="{65E91AE4-2793-4C5A-8EEC-F7EAA4BC3531}"/>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2F53E44F-9B84-49CE-93B4-86ED3D65CCAA}"/>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334442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303231-E61F-492E-BFA9-0F90CFC7FE9B}"/>
              </a:ext>
            </a:extLst>
          </p:cNvPr>
          <p:cNvSpPr>
            <a:spLocks noGrp="1"/>
          </p:cNvSpPr>
          <p:nvPr>
            <p:ph type="title"/>
          </p:nvPr>
        </p:nvSpPr>
        <p:spPr>
          <a:xfrm>
            <a:off x="839788" y="365125"/>
            <a:ext cx="10515600" cy="1325563"/>
          </a:xfrm>
        </p:spPr>
        <p:txBody>
          <a:body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80634629-96C4-4E82-B40E-7B0D1D050F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コンテンツ プレースホルダー 3">
            <a:extLst>
              <a:ext uri="{FF2B5EF4-FFF2-40B4-BE49-F238E27FC236}">
                <a16:creationId xmlns:a16="http://schemas.microsoft.com/office/drawing/2014/main" id="{7E8DCF99-3C47-4038-92F8-6F976E6466E2}"/>
              </a:ext>
            </a:extLst>
          </p:cNvPr>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5" name="テキスト プレースホルダー 4">
            <a:extLst>
              <a:ext uri="{FF2B5EF4-FFF2-40B4-BE49-F238E27FC236}">
                <a16:creationId xmlns:a16="http://schemas.microsoft.com/office/drawing/2014/main" id="{1A8B3825-AAA4-4A44-A63C-61510F350D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コンテンツ プレースホルダー 5">
            <a:extLst>
              <a:ext uri="{FF2B5EF4-FFF2-40B4-BE49-F238E27FC236}">
                <a16:creationId xmlns:a16="http://schemas.microsoft.com/office/drawing/2014/main" id="{56DC09F4-61BF-4C0B-ACAE-A14CD82A58A6}"/>
              </a:ext>
            </a:extLst>
          </p:cNvPr>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7" name="日付プレースホルダー 6">
            <a:extLst>
              <a:ext uri="{FF2B5EF4-FFF2-40B4-BE49-F238E27FC236}">
                <a16:creationId xmlns:a16="http://schemas.microsoft.com/office/drawing/2014/main" id="{93604BF2-322C-4999-ABE5-5E3EF80E814B}"/>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8" name="フッター プレースホルダー 7">
            <a:extLst>
              <a:ext uri="{FF2B5EF4-FFF2-40B4-BE49-F238E27FC236}">
                <a16:creationId xmlns:a16="http://schemas.microsoft.com/office/drawing/2014/main" id="{764D6232-922D-480E-988A-5F29CD0199C4}"/>
              </a:ext>
            </a:extLst>
          </p:cNvPr>
          <p:cNvSpPr>
            <a:spLocks noGrp="1"/>
          </p:cNvSpPr>
          <p:nvPr>
            <p:ph type="ftr" sz="quarter" idx="11"/>
          </p:nvPr>
        </p:nvSpPr>
        <p:spPr/>
        <p:txBody>
          <a:bodyPr/>
          <a:lstStyle/>
          <a:p>
            <a:endParaRPr lang="en-IN"/>
          </a:p>
        </p:txBody>
      </p:sp>
      <p:sp>
        <p:nvSpPr>
          <p:cNvPr id="9" name="スライド番号プレースホルダー 8">
            <a:extLst>
              <a:ext uri="{FF2B5EF4-FFF2-40B4-BE49-F238E27FC236}">
                <a16:creationId xmlns:a16="http://schemas.microsoft.com/office/drawing/2014/main" id="{8312927D-EE10-4C9E-9AAB-E86B982C6CD8}"/>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980524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A85026-A897-406F-9E33-96A0119848E8}"/>
              </a:ext>
            </a:extLst>
          </p:cNvPr>
          <p:cNvSpPr>
            <a:spLocks noGrp="1"/>
          </p:cNvSpPr>
          <p:nvPr>
            <p:ph type="title"/>
          </p:nvPr>
        </p:nvSpPr>
        <p:spPr/>
        <p:txBody>
          <a:bodyPr/>
          <a:lstStyle/>
          <a:p>
            <a:r>
              <a:rPr lang="ja-JP" altLang="en-US"/>
              <a:t>マスター タイトルの書式設定</a:t>
            </a:r>
            <a:endParaRPr lang="en-IN"/>
          </a:p>
        </p:txBody>
      </p:sp>
      <p:sp>
        <p:nvSpPr>
          <p:cNvPr id="3" name="日付プレースホルダー 2">
            <a:extLst>
              <a:ext uri="{FF2B5EF4-FFF2-40B4-BE49-F238E27FC236}">
                <a16:creationId xmlns:a16="http://schemas.microsoft.com/office/drawing/2014/main" id="{6D863239-3734-4E23-A20A-CF73B82861DF}"/>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4" name="フッター プレースホルダー 3">
            <a:extLst>
              <a:ext uri="{FF2B5EF4-FFF2-40B4-BE49-F238E27FC236}">
                <a16:creationId xmlns:a16="http://schemas.microsoft.com/office/drawing/2014/main" id="{547D5A2C-47EE-4BB6-920C-7FFBBE857233}"/>
              </a:ext>
            </a:extLst>
          </p:cNvPr>
          <p:cNvSpPr>
            <a:spLocks noGrp="1"/>
          </p:cNvSpPr>
          <p:nvPr>
            <p:ph type="ftr" sz="quarter" idx="11"/>
          </p:nvPr>
        </p:nvSpPr>
        <p:spPr/>
        <p:txBody>
          <a:bodyPr/>
          <a:lstStyle/>
          <a:p>
            <a:endParaRPr lang="en-IN"/>
          </a:p>
        </p:txBody>
      </p:sp>
      <p:sp>
        <p:nvSpPr>
          <p:cNvPr id="5" name="スライド番号プレースホルダー 4">
            <a:extLst>
              <a:ext uri="{FF2B5EF4-FFF2-40B4-BE49-F238E27FC236}">
                <a16:creationId xmlns:a16="http://schemas.microsoft.com/office/drawing/2014/main" id="{621E9A40-FE85-47EC-B8E2-27C7230DEDD9}"/>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1873583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FB2D6CC-7D14-4787-880F-CA77AD216969}"/>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3" name="フッター プレースホルダー 2">
            <a:extLst>
              <a:ext uri="{FF2B5EF4-FFF2-40B4-BE49-F238E27FC236}">
                <a16:creationId xmlns:a16="http://schemas.microsoft.com/office/drawing/2014/main" id="{2731D530-BC56-4D5A-832B-2842EEEA29B2}"/>
              </a:ext>
            </a:extLst>
          </p:cNvPr>
          <p:cNvSpPr>
            <a:spLocks noGrp="1"/>
          </p:cNvSpPr>
          <p:nvPr>
            <p:ph type="ftr" sz="quarter" idx="11"/>
          </p:nvPr>
        </p:nvSpPr>
        <p:spPr/>
        <p:txBody>
          <a:bodyPr/>
          <a:lstStyle/>
          <a:p>
            <a:endParaRPr lang="en-IN"/>
          </a:p>
        </p:txBody>
      </p:sp>
      <p:sp>
        <p:nvSpPr>
          <p:cNvPr id="4" name="スライド番号プレースホルダー 3">
            <a:extLst>
              <a:ext uri="{FF2B5EF4-FFF2-40B4-BE49-F238E27FC236}">
                <a16:creationId xmlns:a16="http://schemas.microsoft.com/office/drawing/2014/main" id="{6D83CA9A-3C57-4DC1-BE29-BF85CF66A4F5}"/>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495148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DE9DC5-AA83-4EB5-B532-0D94B8538909}"/>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IN"/>
          </a:p>
        </p:txBody>
      </p:sp>
      <p:sp>
        <p:nvSpPr>
          <p:cNvPr id="3" name="コンテンツ プレースホルダー 2">
            <a:extLst>
              <a:ext uri="{FF2B5EF4-FFF2-40B4-BE49-F238E27FC236}">
                <a16:creationId xmlns:a16="http://schemas.microsoft.com/office/drawing/2014/main" id="{8B6CE0AC-2590-4C44-BCDE-10FFB2933C4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テキスト プレースホルダー 3">
            <a:extLst>
              <a:ext uri="{FF2B5EF4-FFF2-40B4-BE49-F238E27FC236}">
                <a16:creationId xmlns:a16="http://schemas.microsoft.com/office/drawing/2014/main" id="{67F74762-1F91-496B-8748-75479E419B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D1EB9F10-21CA-4AF4-8F25-29C64B05C70F}"/>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6" name="フッター プレースホルダー 5">
            <a:extLst>
              <a:ext uri="{FF2B5EF4-FFF2-40B4-BE49-F238E27FC236}">
                <a16:creationId xmlns:a16="http://schemas.microsoft.com/office/drawing/2014/main" id="{0ED97FA1-8747-4188-AE66-5ECF49ABF68B}"/>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332AE3F2-1A4B-4360-8742-E33392652A25}"/>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4174978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D983B4-8CE3-4FDE-9D4D-74774E706BC6}"/>
              </a:ext>
            </a:extLst>
          </p:cNvPr>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IN"/>
          </a:p>
        </p:txBody>
      </p:sp>
      <p:sp>
        <p:nvSpPr>
          <p:cNvPr id="3" name="図プレースホルダー 2">
            <a:extLst>
              <a:ext uri="{FF2B5EF4-FFF2-40B4-BE49-F238E27FC236}">
                <a16:creationId xmlns:a16="http://schemas.microsoft.com/office/drawing/2014/main" id="{D8DC6F80-73AA-4CFB-8B77-E3BD94A24E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テキスト プレースホルダー 3">
            <a:extLst>
              <a:ext uri="{FF2B5EF4-FFF2-40B4-BE49-F238E27FC236}">
                <a16:creationId xmlns:a16="http://schemas.microsoft.com/office/drawing/2014/main" id="{110C0D62-5FE5-4A54-845C-3CD9B6B7E7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日付プレースホルダー 4">
            <a:extLst>
              <a:ext uri="{FF2B5EF4-FFF2-40B4-BE49-F238E27FC236}">
                <a16:creationId xmlns:a16="http://schemas.microsoft.com/office/drawing/2014/main" id="{65A4256A-68BB-49D7-8CE9-76A6AF8FC028}"/>
              </a:ext>
            </a:extLst>
          </p:cNvPr>
          <p:cNvSpPr>
            <a:spLocks noGrp="1"/>
          </p:cNvSpPr>
          <p:nvPr>
            <p:ph type="dt" sz="half" idx="10"/>
          </p:nvPr>
        </p:nvSpPr>
        <p:spPr/>
        <p:txBody>
          <a:bodyPr/>
          <a:lstStyle/>
          <a:p>
            <a:fld id="{21A9C1A0-B65A-4D39-A221-3D9FA4A8CDD5}" type="datetimeFigureOut">
              <a:rPr lang="en-IN" smtClean="0"/>
              <a:t>12-03-2024</a:t>
            </a:fld>
            <a:endParaRPr lang="en-IN"/>
          </a:p>
        </p:txBody>
      </p:sp>
      <p:sp>
        <p:nvSpPr>
          <p:cNvPr id="6" name="フッター プレースホルダー 5">
            <a:extLst>
              <a:ext uri="{FF2B5EF4-FFF2-40B4-BE49-F238E27FC236}">
                <a16:creationId xmlns:a16="http://schemas.microsoft.com/office/drawing/2014/main" id="{95B2ECF5-4E79-41C0-A89F-629F688EB095}"/>
              </a:ext>
            </a:extLst>
          </p:cNvPr>
          <p:cNvSpPr>
            <a:spLocks noGrp="1"/>
          </p:cNvSpPr>
          <p:nvPr>
            <p:ph type="ftr" sz="quarter" idx="11"/>
          </p:nvPr>
        </p:nvSpPr>
        <p:spPr/>
        <p:txBody>
          <a:bodyPr/>
          <a:lstStyle/>
          <a:p>
            <a:endParaRPr lang="en-IN"/>
          </a:p>
        </p:txBody>
      </p:sp>
      <p:sp>
        <p:nvSpPr>
          <p:cNvPr id="7" name="スライド番号プレースホルダー 6">
            <a:extLst>
              <a:ext uri="{FF2B5EF4-FFF2-40B4-BE49-F238E27FC236}">
                <a16:creationId xmlns:a16="http://schemas.microsoft.com/office/drawing/2014/main" id="{F6C0A062-D9F5-447E-9FAC-1FF45488268B}"/>
              </a:ext>
            </a:extLst>
          </p:cNvPr>
          <p:cNvSpPr>
            <a:spLocks noGrp="1"/>
          </p:cNvSpPr>
          <p:nvPr>
            <p:ph type="sldNum" sz="quarter" idx="12"/>
          </p:nvPr>
        </p:nvSpPr>
        <p:spPr/>
        <p:txBody>
          <a:bodyPr/>
          <a:lstStyle/>
          <a:p>
            <a:fld id="{994909E1-D97E-4A63-8835-412DCF4726AD}" type="slidenum">
              <a:rPr lang="en-IN" smtClean="0"/>
              <a:t>‹#›</a:t>
            </a:fld>
            <a:endParaRPr lang="en-IN"/>
          </a:p>
        </p:txBody>
      </p:sp>
    </p:spTree>
    <p:extLst>
      <p:ext uri="{BB962C8B-B14F-4D97-AF65-F5344CB8AC3E}">
        <p14:creationId xmlns:p14="http://schemas.microsoft.com/office/powerpoint/2010/main" val="18614392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C04A43E-3321-4B82-9FB3-F35486CD17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IN"/>
          </a:p>
        </p:txBody>
      </p:sp>
      <p:sp>
        <p:nvSpPr>
          <p:cNvPr id="3" name="テキスト プレースホルダー 2">
            <a:extLst>
              <a:ext uri="{FF2B5EF4-FFF2-40B4-BE49-F238E27FC236}">
                <a16:creationId xmlns:a16="http://schemas.microsoft.com/office/drawing/2014/main" id="{31C7FA89-AA36-4DBD-9BB0-74673D4F39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IN"/>
          </a:p>
        </p:txBody>
      </p:sp>
      <p:sp>
        <p:nvSpPr>
          <p:cNvPr id="4" name="日付プレースホルダー 3">
            <a:extLst>
              <a:ext uri="{FF2B5EF4-FFF2-40B4-BE49-F238E27FC236}">
                <a16:creationId xmlns:a16="http://schemas.microsoft.com/office/drawing/2014/main" id="{C130124D-0B0C-4A54-A51F-310159AB80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A9C1A0-B65A-4D39-A221-3D9FA4A8CDD5}" type="datetimeFigureOut">
              <a:rPr lang="en-IN" smtClean="0"/>
              <a:t>12-03-2024</a:t>
            </a:fld>
            <a:endParaRPr lang="en-IN"/>
          </a:p>
        </p:txBody>
      </p:sp>
      <p:sp>
        <p:nvSpPr>
          <p:cNvPr id="5" name="フッター プレースホルダー 4">
            <a:extLst>
              <a:ext uri="{FF2B5EF4-FFF2-40B4-BE49-F238E27FC236}">
                <a16:creationId xmlns:a16="http://schemas.microsoft.com/office/drawing/2014/main" id="{ECE9718E-3284-43B2-9D46-A6870BB2D5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スライド番号プレースホルダー 5">
            <a:extLst>
              <a:ext uri="{FF2B5EF4-FFF2-40B4-BE49-F238E27FC236}">
                <a16:creationId xmlns:a16="http://schemas.microsoft.com/office/drawing/2014/main" id="{5267DA82-8A84-4595-8644-5D9EF2FFB0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909E1-D97E-4A63-8835-412DCF4726AD}" type="slidenum">
              <a:rPr lang="en-IN" smtClean="0"/>
              <a:t>‹#›</a:t>
            </a:fld>
            <a:endParaRPr lang="en-IN"/>
          </a:p>
        </p:txBody>
      </p:sp>
    </p:spTree>
    <p:extLst>
      <p:ext uri="{BB962C8B-B14F-4D97-AF65-F5344CB8AC3E}">
        <p14:creationId xmlns:p14="http://schemas.microsoft.com/office/powerpoint/2010/main" val="6816954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0BBA85-7227-488C-849D-52E19353B7C4}"/>
              </a:ext>
            </a:extLst>
          </p:cNvPr>
          <p:cNvSpPr>
            <a:spLocks noGrp="1"/>
          </p:cNvSpPr>
          <p:nvPr>
            <p:ph type="ctrTitle"/>
          </p:nvPr>
        </p:nvSpPr>
        <p:spPr>
          <a:xfrm>
            <a:off x="1524000" y="841084"/>
            <a:ext cx="9144000" cy="3311370"/>
          </a:xfrm>
        </p:spPr>
        <p:txBody>
          <a:bodyPr>
            <a:normAutofit fontScale="90000"/>
          </a:bodyPr>
          <a:lstStyle/>
          <a:p>
            <a:r>
              <a:rPr lang="en-US" dirty="0"/>
              <a:t>Udacity self driving car Engineer nanodegree program </a:t>
            </a:r>
            <a:br>
              <a:rPr lang="en-US" dirty="0"/>
            </a:br>
            <a:r>
              <a:rPr lang="en-US" dirty="0"/>
              <a:t>Chapter1- Computer Vision</a:t>
            </a:r>
            <a:br>
              <a:rPr lang="en-US" dirty="0"/>
            </a:br>
            <a:endParaRPr lang="en-IN" dirty="0"/>
          </a:p>
        </p:txBody>
      </p:sp>
      <p:sp>
        <p:nvSpPr>
          <p:cNvPr id="3" name="字幕 2">
            <a:extLst>
              <a:ext uri="{FF2B5EF4-FFF2-40B4-BE49-F238E27FC236}">
                <a16:creationId xmlns:a16="http://schemas.microsoft.com/office/drawing/2014/main" id="{4947819F-6DD9-4509-8133-3516B3531A11}"/>
              </a:ext>
            </a:extLst>
          </p:cNvPr>
          <p:cNvSpPr>
            <a:spLocks noGrp="1"/>
          </p:cNvSpPr>
          <p:nvPr>
            <p:ph type="subTitle" idx="1"/>
          </p:nvPr>
        </p:nvSpPr>
        <p:spPr>
          <a:xfrm>
            <a:off x="1524000" y="3930512"/>
            <a:ext cx="9144000" cy="1655762"/>
          </a:xfrm>
        </p:spPr>
        <p:txBody>
          <a:bodyPr/>
          <a:lstStyle/>
          <a:p>
            <a:r>
              <a:rPr lang="en-US" dirty="0"/>
              <a:t>Document compiled by: Poluri Nikhil </a:t>
            </a:r>
            <a:r>
              <a:rPr lang="en-US" dirty="0" err="1"/>
              <a:t>Koundinya</a:t>
            </a:r>
            <a:endParaRPr lang="en-US" dirty="0"/>
          </a:p>
          <a:p>
            <a:r>
              <a:rPr lang="en-IN" dirty="0"/>
              <a:t>SENSOR AND CAMERA CALIBRATION</a:t>
            </a:r>
          </a:p>
        </p:txBody>
      </p:sp>
    </p:spTree>
    <p:extLst>
      <p:ext uri="{BB962C8B-B14F-4D97-AF65-F5344CB8AC3E}">
        <p14:creationId xmlns:p14="http://schemas.microsoft.com/office/powerpoint/2010/main" val="1675936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B181882C-8559-4794-AADB-B797832C83DA}"/>
              </a:ext>
            </a:extLst>
          </p:cNvPr>
          <p:cNvPicPr>
            <a:picLocks noChangeAspect="1"/>
          </p:cNvPicPr>
          <p:nvPr/>
        </p:nvPicPr>
        <p:blipFill>
          <a:blip r:embed="rId2"/>
          <a:stretch>
            <a:fillRect/>
          </a:stretch>
        </p:blipFill>
        <p:spPr>
          <a:xfrm>
            <a:off x="0" y="0"/>
            <a:ext cx="12192000" cy="3578431"/>
          </a:xfrm>
          <a:prstGeom prst="rect">
            <a:avLst/>
          </a:prstGeom>
        </p:spPr>
      </p:pic>
    </p:spTree>
    <p:extLst>
      <p:ext uri="{BB962C8B-B14F-4D97-AF65-F5344CB8AC3E}">
        <p14:creationId xmlns:p14="http://schemas.microsoft.com/office/powerpoint/2010/main" val="3207499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CE8FC66B-7DFA-4807-825D-2BE7EEB95787}"/>
              </a:ext>
            </a:extLst>
          </p:cNvPr>
          <p:cNvSpPr/>
          <p:nvPr/>
        </p:nvSpPr>
        <p:spPr>
          <a:xfrm>
            <a:off x="158639" y="137150"/>
            <a:ext cx="2073773" cy="369332"/>
          </a:xfrm>
          <a:prstGeom prst="rect">
            <a:avLst/>
          </a:prstGeom>
        </p:spPr>
        <p:txBody>
          <a:bodyPr wrap="none">
            <a:spAutoFit/>
          </a:bodyPr>
          <a:lstStyle/>
          <a:p>
            <a:r>
              <a:rPr lang="en-IN" b="0" i="0" dirty="0">
                <a:solidFill>
                  <a:srgbClr val="0B0B0B"/>
                </a:solidFill>
                <a:effectLst/>
                <a:latin typeface="var(--chakra-fonts-heading)"/>
              </a:rPr>
              <a:t>Image Manipulation</a:t>
            </a:r>
          </a:p>
        </p:txBody>
      </p:sp>
      <p:pic>
        <p:nvPicPr>
          <p:cNvPr id="3" name="図 2">
            <a:extLst>
              <a:ext uri="{FF2B5EF4-FFF2-40B4-BE49-F238E27FC236}">
                <a16:creationId xmlns:a16="http://schemas.microsoft.com/office/drawing/2014/main" id="{33412D2C-285C-48A1-BEFD-F0B495E3FD67}"/>
              </a:ext>
            </a:extLst>
          </p:cNvPr>
          <p:cNvPicPr>
            <a:picLocks noChangeAspect="1"/>
          </p:cNvPicPr>
          <p:nvPr/>
        </p:nvPicPr>
        <p:blipFill>
          <a:blip r:embed="rId2"/>
          <a:stretch>
            <a:fillRect/>
          </a:stretch>
        </p:blipFill>
        <p:spPr>
          <a:xfrm>
            <a:off x="158639" y="550440"/>
            <a:ext cx="7554898" cy="3532305"/>
          </a:xfrm>
          <a:prstGeom prst="rect">
            <a:avLst/>
          </a:prstGeom>
        </p:spPr>
      </p:pic>
      <p:sp>
        <p:nvSpPr>
          <p:cNvPr id="4" name="テキスト ボックス 3">
            <a:extLst>
              <a:ext uri="{FF2B5EF4-FFF2-40B4-BE49-F238E27FC236}">
                <a16:creationId xmlns:a16="http://schemas.microsoft.com/office/drawing/2014/main" id="{DC7D852D-0D41-401B-8AAA-4479C2C08108}"/>
              </a:ext>
            </a:extLst>
          </p:cNvPr>
          <p:cNvSpPr txBox="1"/>
          <p:nvPr/>
        </p:nvSpPr>
        <p:spPr>
          <a:xfrm>
            <a:off x="7785717" y="1670262"/>
            <a:ext cx="3469837" cy="646331"/>
          </a:xfrm>
          <a:prstGeom prst="rect">
            <a:avLst/>
          </a:prstGeom>
          <a:noFill/>
        </p:spPr>
        <p:txBody>
          <a:bodyPr wrap="square" rtlCol="0">
            <a:spAutoFit/>
          </a:bodyPr>
          <a:lstStyle/>
          <a:p>
            <a:r>
              <a:rPr lang="en-IN" dirty="0"/>
              <a:t>In greyscale model, a lot of information is lost.</a:t>
            </a:r>
          </a:p>
        </p:txBody>
      </p:sp>
      <p:sp>
        <p:nvSpPr>
          <p:cNvPr id="5" name="正方形/長方形 4">
            <a:extLst>
              <a:ext uri="{FF2B5EF4-FFF2-40B4-BE49-F238E27FC236}">
                <a16:creationId xmlns:a16="http://schemas.microsoft.com/office/drawing/2014/main" id="{34EF443E-9E92-440C-9B53-0C79CF4853F3}"/>
              </a:ext>
            </a:extLst>
          </p:cNvPr>
          <p:cNvSpPr/>
          <p:nvPr/>
        </p:nvSpPr>
        <p:spPr>
          <a:xfrm>
            <a:off x="73979" y="4231430"/>
            <a:ext cx="11635667" cy="1754326"/>
          </a:xfrm>
          <a:prstGeom prst="rect">
            <a:avLst/>
          </a:prstGeom>
        </p:spPr>
        <p:txBody>
          <a:bodyPr wrap="square">
            <a:spAutoFit/>
          </a:bodyPr>
          <a:lstStyle/>
          <a:p>
            <a:r>
              <a:rPr lang="en-IN" b="1" i="0" dirty="0">
                <a:solidFill>
                  <a:srgbClr val="0B0B0B"/>
                </a:solidFill>
                <a:effectLst/>
                <a:latin typeface="Open Sans"/>
              </a:rPr>
              <a:t>Grayscale</a:t>
            </a:r>
            <a:r>
              <a:rPr lang="en-IN" b="0" i="0" dirty="0">
                <a:solidFill>
                  <a:srgbClr val="0B0B0B"/>
                </a:solidFill>
                <a:effectLst/>
                <a:latin typeface="Open Sans"/>
              </a:rPr>
              <a:t> images are single channel images that only contain information about the intensity of the light.</a:t>
            </a:r>
          </a:p>
          <a:p>
            <a:r>
              <a:rPr lang="en-IN" b="0" i="0" dirty="0" err="1">
                <a:solidFill>
                  <a:srgbClr val="0B0B0B"/>
                </a:solidFill>
                <a:effectLst/>
                <a:latin typeface="Open Sans"/>
              </a:rPr>
              <a:t>Color</a:t>
            </a:r>
            <a:r>
              <a:rPr lang="en-IN" b="0" i="0" dirty="0">
                <a:solidFill>
                  <a:srgbClr val="0B0B0B"/>
                </a:solidFill>
                <a:effectLst/>
                <a:latin typeface="Open Sans"/>
              </a:rPr>
              <a:t> models are mathematical models used to describe digital images. The </a:t>
            </a:r>
            <a:r>
              <a:rPr lang="en-IN" b="1" i="0" dirty="0">
                <a:solidFill>
                  <a:srgbClr val="0B0B0B"/>
                </a:solidFill>
                <a:effectLst/>
                <a:latin typeface="Open Sans"/>
              </a:rPr>
              <a:t>Red, Green, Blue (RGB)</a:t>
            </a:r>
            <a:r>
              <a:rPr lang="en-IN" b="0" i="0" dirty="0">
                <a:solidFill>
                  <a:srgbClr val="0B0B0B"/>
                </a:solidFill>
                <a:effectLst/>
                <a:latin typeface="Open Sans"/>
              </a:rPr>
              <a:t> </a:t>
            </a:r>
            <a:r>
              <a:rPr lang="en-IN" b="0" i="0" dirty="0" err="1">
                <a:solidFill>
                  <a:srgbClr val="0B0B0B"/>
                </a:solidFill>
                <a:effectLst/>
                <a:latin typeface="Open Sans"/>
              </a:rPr>
              <a:t>color</a:t>
            </a:r>
            <a:r>
              <a:rPr lang="en-IN" b="0" i="0" dirty="0">
                <a:solidFill>
                  <a:srgbClr val="0B0B0B"/>
                </a:solidFill>
                <a:effectLst/>
                <a:latin typeface="Open Sans"/>
              </a:rPr>
              <a:t> model describes images using three channels. Each pixel in this model is described by a triplet of values, usually 8-bit integers. This is the most common </a:t>
            </a:r>
            <a:r>
              <a:rPr lang="en-IN" b="0" i="0" dirty="0" err="1">
                <a:solidFill>
                  <a:srgbClr val="0B0B0B"/>
                </a:solidFill>
                <a:effectLst/>
                <a:latin typeface="Open Sans"/>
              </a:rPr>
              <a:t>color</a:t>
            </a:r>
            <a:r>
              <a:rPr lang="en-IN" b="0" i="0" dirty="0">
                <a:solidFill>
                  <a:srgbClr val="0B0B0B"/>
                </a:solidFill>
                <a:effectLst/>
                <a:latin typeface="Open Sans"/>
              </a:rPr>
              <a:t> model used in ML. </a:t>
            </a:r>
            <a:r>
              <a:rPr lang="en-IN" b="1" i="0" dirty="0">
                <a:solidFill>
                  <a:srgbClr val="0B0B0B"/>
                </a:solidFill>
                <a:effectLst/>
                <a:latin typeface="Open Sans"/>
              </a:rPr>
              <a:t>HLS/HSV</a:t>
            </a:r>
            <a:r>
              <a:rPr lang="en-IN" b="0" i="0" dirty="0">
                <a:solidFill>
                  <a:srgbClr val="0B0B0B"/>
                </a:solidFill>
                <a:effectLst/>
                <a:latin typeface="Open Sans"/>
              </a:rPr>
              <a:t> are also very popular </a:t>
            </a:r>
            <a:r>
              <a:rPr lang="en-IN" b="0" i="0" dirty="0" err="1">
                <a:solidFill>
                  <a:srgbClr val="0B0B0B"/>
                </a:solidFill>
                <a:effectLst/>
                <a:latin typeface="Open Sans"/>
              </a:rPr>
              <a:t>color</a:t>
            </a:r>
            <a:r>
              <a:rPr lang="en-IN" b="0" i="0" dirty="0">
                <a:solidFill>
                  <a:srgbClr val="0B0B0B"/>
                </a:solidFill>
                <a:effectLst/>
                <a:latin typeface="Open Sans"/>
              </a:rPr>
              <a:t> models. They take a different approach than the RGB model by encoding the </a:t>
            </a:r>
            <a:r>
              <a:rPr lang="en-IN" b="0" i="0" dirty="0" err="1">
                <a:solidFill>
                  <a:srgbClr val="0B0B0B"/>
                </a:solidFill>
                <a:effectLst/>
                <a:latin typeface="Open Sans"/>
              </a:rPr>
              <a:t>color</a:t>
            </a:r>
            <a:r>
              <a:rPr lang="en-IN" b="0" i="0" dirty="0">
                <a:solidFill>
                  <a:srgbClr val="0B0B0B"/>
                </a:solidFill>
                <a:effectLst/>
                <a:latin typeface="Open Sans"/>
              </a:rPr>
              <a:t> with a single value, the </a:t>
            </a:r>
            <a:r>
              <a:rPr lang="en-IN" b="1" i="0" dirty="0">
                <a:solidFill>
                  <a:srgbClr val="0B0B0B"/>
                </a:solidFill>
                <a:effectLst/>
                <a:latin typeface="Open Sans"/>
              </a:rPr>
              <a:t>hue</a:t>
            </a:r>
            <a:r>
              <a:rPr lang="en-IN" b="0" i="0" dirty="0">
                <a:solidFill>
                  <a:srgbClr val="0B0B0B"/>
                </a:solidFill>
                <a:effectLst/>
                <a:latin typeface="Open Sans"/>
              </a:rPr>
              <a:t>. The other two values characterize the darkness / </a:t>
            </a:r>
            <a:r>
              <a:rPr lang="en-IN" b="0" i="0" dirty="0" err="1">
                <a:solidFill>
                  <a:srgbClr val="0B0B0B"/>
                </a:solidFill>
                <a:effectLst/>
                <a:latin typeface="Open Sans"/>
              </a:rPr>
              <a:t>colorfulness</a:t>
            </a:r>
            <a:r>
              <a:rPr lang="en-IN" b="0" i="0" dirty="0">
                <a:solidFill>
                  <a:srgbClr val="0B0B0B"/>
                </a:solidFill>
                <a:effectLst/>
                <a:latin typeface="Open Sans"/>
              </a:rPr>
              <a:t> of the image.</a:t>
            </a:r>
          </a:p>
        </p:txBody>
      </p:sp>
    </p:spTree>
    <p:extLst>
      <p:ext uri="{BB962C8B-B14F-4D97-AF65-F5344CB8AC3E}">
        <p14:creationId xmlns:p14="http://schemas.microsoft.com/office/powerpoint/2010/main" val="1380151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3635450E-1C4A-403B-8335-87DC168B4549}"/>
              </a:ext>
            </a:extLst>
          </p:cNvPr>
          <p:cNvPicPr>
            <a:picLocks noChangeAspect="1"/>
          </p:cNvPicPr>
          <p:nvPr/>
        </p:nvPicPr>
        <p:blipFill>
          <a:blip r:embed="rId2"/>
          <a:stretch>
            <a:fillRect/>
          </a:stretch>
        </p:blipFill>
        <p:spPr>
          <a:xfrm>
            <a:off x="119363" y="41071"/>
            <a:ext cx="5562346" cy="3387929"/>
          </a:xfrm>
          <a:prstGeom prst="rect">
            <a:avLst/>
          </a:prstGeom>
        </p:spPr>
      </p:pic>
      <p:sp>
        <p:nvSpPr>
          <p:cNvPr id="3" name="テキスト ボックス 2">
            <a:extLst>
              <a:ext uri="{FF2B5EF4-FFF2-40B4-BE49-F238E27FC236}">
                <a16:creationId xmlns:a16="http://schemas.microsoft.com/office/drawing/2014/main" id="{70C14FAD-D7F8-4A06-9716-E033D3A0432D}"/>
              </a:ext>
            </a:extLst>
          </p:cNvPr>
          <p:cNvSpPr txBox="1"/>
          <p:nvPr/>
        </p:nvSpPr>
        <p:spPr>
          <a:xfrm>
            <a:off x="7093260" y="443884"/>
            <a:ext cx="5098740" cy="646331"/>
          </a:xfrm>
          <a:prstGeom prst="rect">
            <a:avLst/>
          </a:prstGeom>
          <a:noFill/>
        </p:spPr>
        <p:txBody>
          <a:bodyPr wrap="square" rtlCol="0">
            <a:spAutoFit/>
          </a:bodyPr>
          <a:lstStyle/>
          <a:p>
            <a:r>
              <a:rPr lang="en-IN" dirty="0"/>
              <a:t>See how the red car looks in different intensity models.</a:t>
            </a:r>
          </a:p>
        </p:txBody>
      </p:sp>
      <p:pic>
        <p:nvPicPr>
          <p:cNvPr id="4" name="図 3">
            <a:extLst>
              <a:ext uri="{FF2B5EF4-FFF2-40B4-BE49-F238E27FC236}">
                <a16:creationId xmlns:a16="http://schemas.microsoft.com/office/drawing/2014/main" id="{964C647F-A7FC-4EF4-849F-900A4FA14FEA}"/>
              </a:ext>
            </a:extLst>
          </p:cNvPr>
          <p:cNvPicPr>
            <a:picLocks noChangeAspect="1"/>
          </p:cNvPicPr>
          <p:nvPr/>
        </p:nvPicPr>
        <p:blipFill>
          <a:blip r:embed="rId3"/>
          <a:stretch>
            <a:fillRect/>
          </a:stretch>
        </p:blipFill>
        <p:spPr>
          <a:xfrm>
            <a:off x="119364" y="3426421"/>
            <a:ext cx="4878764" cy="3431580"/>
          </a:xfrm>
          <a:prstGeom prst="rect">
            <a:avLst/>
          </a:prstGeom>
        </p:spPr>
      </p:pic>
      <p:sp>
        <p:nvSpPr>
          <p:cNvPr id="5" name="テキスト ボックス 4">
            <a:extLst>
              <a:ext uri="{FF2B5EF4-FFF2-40B4-BE49-F238E27FC236}">
                <a16:creationId xmlns:a16="http://schemas.microsoft.com/office/drawing/2014/main" id="{A48F38D5-BDAF-4C86-A344-13F367890127}"/>
              </a:ext>
            </a:extLst>
          </p:cNvPr>
          <p:cNvSpPr txBox="1"/>
          <p:nvPr/>
        </p:nvSpPr>
        <p:spPr>
          <a:xfrm>
            <a:off x="5681709" y="4404804"/>
            <a:ext cx="5098740" cy="646331"/>
          </a:xfrm>
          <a:prstGeom prst="rect">
            <a:avLst/>
          </a:prstGeom>
          <a:noFill/>
        </p:spPr>
        <p:txBody>
          <a:bodyPr wrap="square" rtlCol="0">
            <a:spAutoFit/>
          </a:bodyPr>
          <a:lstStyle/>
          <a:p>
            <a:r>
              <a:rPr lang="en-IN" dirty="0"/>
              <a:t>See how the yellow mark looks in different intensity models.</a:t>
            </a:r>
          </a:p>
        </p:txBody>
      </p:sp>
    </p:spTree>
    <p:extLst>
      <p:ext uri="{BB962C8B-B14F-4D97-AF65-F5344CB8AC3E}">
        <p14:creationId xmlns:p14="http://schemas.microsoft.com/office/powerpoint/2010/main" val="32883026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AC43B611-0FDA-4471-8A11-B636EA9F716C}"/>
              </a:ext>
            </a:extLst>
          </p:cNvPr>
          <p:cNvPicPr>
            <a:picLocks noChangeAspect="1"/>
          </p:cNvPicPr>
          <p:nvPr/>
        </p:nvPicPr>
        <p:blipFill>
          <a:blip r:embed="rId2"/>
          <a:stretch>
            <a:fillRect/>
          </a:stretch>
        </p:blipFill>
        <p:spPr>
          <a:xfrm>
            <a:off x="115408" y="264424"/>
            <a:ext cx="10235954" cy="4948915"/>
          </a:xfrm>
          <a:prstGeom prst="rect">
            <a:avLst/>
          </a:prstGeom>
        </p:spPr>
      </p:pic>
    </p:spTree>
    <p:extLst>
      <p:ext uri="{BB962C8B-B14F-4D97-AF65-F5344CB8AC3E}">
        <p14:creationId xmlns:p14="http://schemas.microsoft.com/office/powerpoint/2010/main" val="4030525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5E29B6D-5CC8-4C45-A865-8522E7870FE6}"/>
              </a:ext>
            </a:extLst>
          </p:cNvPr>
          <p:cNvSpPr txBox="1"/>
          <p:nvPr/>
        </p:nvSpPr>
        <p:spPr>
          <a:xfrm>
            <a:off x="204186" y="319596"/>
            <a:ext cx="8549197" cy="369332"/>
          </a:xfrm>
          <a:prstGeom prst="rect">
            <a:avLst/>
          </a:prstGeom>
          <a:noFill/>
        </p:spPr>
        <p:txBody>
          <a:bodyPr wrap="square" rtlCol="0">
            <a:spAutoFit/>
          </a:bodyPr>
          <a:lstStyle/>
          <a:p>
            <a:r>
              <a:rPr lang="en-IN" dirty="0"/>
              <a:t>Bright red has high saturation value</a:t>
            </a:r>
          </a:p>
        </p:txBody>
      </p:sp>
      <p:pic>
        <p:nvPicPr>
          <p:cNvPr id="3" name="図 2">
            <a:extLst>
              <a:ext uri="{FF2B5EF4-FFF2-40B4-BE49-F238E27FC236}">
                <a16:creationId xmlns:a16="http://schemas.microsoft.com/office/drawing/2014/main" id="{63697140-85AC-4710-853A-34322EDB7B4A}"/>
              </a:ext>
            </a:extLst>
          </p:cNvPr>
          <p:cNvPicPr>
            <a:picLocks noChangeAspect="1"/>
          </p:cNvPicPr>
          <p:nvPr/>
        </p:nvPicPr>
        <p:blipFill>
          <a:blip r:embed="rId2"/>
          <a:stretch>
            <a:fillRect/>
          </a:stretch>
        </p:blipFill>
        <p:spPr>
          <a:xfrm>
            <a:off x="204186" y="688928"/>
            <a:ext cx="11126438" cy="5601121"/>
          </a:xfrm>
          <a:prstGeom prst="rect">
            <a:avLst/>
          </a:prstGeom>
        </p:spPr>
      </p:pic>
    </p:spTree>
    <p:extLst>
      <p:ext uri="{BB962C8B-B14F-4D97-AF65-F5344CB8AC3E}">
        <p14:creationId xmlns:p14="http://schemas.microsoft.com/office/powerpoint/2010/main" val="2791259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3984B012-8D35-404F-9994-47BC8065F221}"/>
              </a:ext>
            </a:extLst>
          </p:cNvPr>
          <p:cNvPicPr>
            <a:picLocks noChangeAspect="1"/>
          </p:cNvPicPr>
          <p:nvPr/>
        </p:nvPicPr>
        <p:blipFill>
          <a:blip r:embed="rId2"/>
          <a:stretch>
            <a:fillRect/>
          </a:stretch>
        </p:blipFill>
        <p:spPr>
          <a:xfrm>
            <a:off x="0" y="142043"/>
            <a:ext cx="11057422" cy="5762521"/>
          </a:xfrm>
          <a:prstGeom prst="rect">
            <a:avLst/>
          </a:prstGeom>
        </p:spPr>
      </p:pic>
      <p:sp>
        <p:nvSpPr>
          <p:cNvPr id="3" name="テキスト ボックス 2">
            <a:extLst>
              <a:ext uri="{FF2B5EF4-FFF2-40B4-BE49-F238E27FC236}">
                <a16:creationId xmlns:a16="http://schemas.microsoft.com/office/drawing/2014/main" id="{F43143AB-68DB-4C08-BB1F-EFA388DC3C72}"/>
              </a:ext>
            </a:extLst>
          </p:cNvPr>
          <p:cNvSpPr txBox="1"/>
          <p:nvPr/>
        </p:nvSpPr>
        <p:spPr>
          <a:xfrm>
            <a:off x="168676" y="5904564"/>
            <a:ext cx="7208668" cy="369332"/>
          </a:xfrm>
          <a:prstGeom prst="rect">
            <a:avLst/>
          </a:prstGeom>
          <a:noFill/>
        </p:spPr>
        <p:txBody>
          <a:bodyPr wrap="square" rtlCol="0">
            <a:spAutoFit/>
          </a:bodyPr>
          <a:lstStyle/>
          <a:p>
            <a:r>
              <a:rPr lang="en-IN" dirty="0"/>
              <a:t>RGB colour models have decimals as well. Each value is from (0 to 255)</a:t>
            </a:r>
          </a:p>
        </p:txBody>
      </p:sp>
    </p:spTree>
    <p:extLst>
      <p:ext uri="{BB962C8B-B14F-4D97-AF65-F5344CB8AC3E}">
        <p14:creationId xmlns:p14="http://schemas.microsoft.com/office/powerpoint/2010/main" val="34902065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B5AE2C11-7FCE-4254-90B4-E7D141A9C796}"/>
              </a:ext>
            </a:extLst>
          </p:cNvPr>
          <p:cNvSpPr/>
          <p:nvPr/>
        </p:nvSpPr>
        <p:spPr>
          <a:xfrm>
            <a:off x="0" y="83884"/>
            <a:ext cx="3399136" cy="369332"/>
          </a:xfrm>
          <a:prstGeom prst="rect">
            <a:avLst/>
          </a:prstGeom>
        </p:spPr>
        <p:txBody>
          <a:bodyPr wrap="none">
            <a:spAutoFit/>
          </a:bodyPr>
          <a:lstStyle/>
          <a:p>
            <a:r>
              <a:rPr lang="en-IN" b="0" i="0" dirty="0">
                <a:solidFill>
                  <a:srgbClr val="0B0B0B"/>
                </a:solidFill>
                <a:effectLst/>
                <a:latin typeface="var(--chakra-fonts-heading)"/>
              </a:rPr>
              <a:t>Pixel Level Transformation Quizzes</a:t>
            </a:r>
          </a:p>
        </p:txBody>
      </p:sp>
      <p:pic>
        <p:nvPicPr>
          <p:cNvPr id="6" name="図 5">
            <a:extLst>
              <a:ext uri="{FF2B5EF4-FFF2-40B4-BE49-F238E27FC236}">
                <a16:creationId xmlns:a16="http://schemas.microsoft.com/office/drawing/2014/main" id="{4031382F-EE19-4A12-AF29-8CD10884D763}"/>
              </a:ext>
            </a:extLst>
          </p:cNvPr>
          <p:cNvPicPr>
            <a:picLocks noChangeAspect="1"/>
          </p:cNvPicPr>
          <p:nvPr/>
        </p:nvPicPr>
        <p:blipFill>
          <a:blip r:embed="rId2"/>
          <a:stretch>
            <a:fillRect/>
          </a:stretch>
        </p:blipFill>
        <p:spPr>
          <a:xfrm>
            <a:off x="50307" y="825623"/>
            <a:ext cx="10013863" cy="5043047"/>
          </a:xfrm>
          <a:prstGeom prst="rect">
            <a:avLst/>
          </a:prstGeom>
        </p:spPr>
      </p:pic>
      <p:sp>
        <p:nvSpPr>
          <p:cNvPr id="7" name="テキスト ボックス 6">
            <a:extLst>
              <a:ext uri="{FF2B5EF4-FFF2-40B4-BE49-F238E27FC236}">
                <a16:creationId xmlns:a16="http://schemas.microsoft.com/office/drawing/2014/main" id="{8EB3FD02-C809-4140-BED7-DC4F0BA72A63}"/>
              </a:ext>
            </a:extLst>
          </p:cNvPr>
          <p:cNvSpPr txBox="1"/>
          <p:nvPr/>
        </p:nvSpPr>
        <p:spPr>
          <a:xfrm>
            <a:off x="177553" y="5907256"/>
            <a:ext cx="4714043" cy="369332"/>
          </a:xfrm>
          <a:prstGeom prst="rect">
            <a:avLst/>
          </a:prstGeom>
          <a:noFill/>
        </p:spPr>
        <p:txBody>
          <a:bodyPr wrap="square" rtlCol="0">
            <a:spAutoFit/>
          </a:bodyPr>
          <a:lstStyle/>
          <a:p>
            <a:r>
              <a:rPr lang="en-IN" dirty="0"/>
              <a:t>Lowest L means the darkest colour.</a:t>
            </a:r>
          </a:p>
        </p:txBody>
      </p:sp>
    </p:spTree>
    <p:extLst>
      <p:ext uri="{BB962C8B-B14F-4D97-AF65-F5344CB8AC3E}">
        <p14:creationId xmlns:p14="http://schemas.microsoft.com/office/powerpoint/2010/main" val="27699215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D9C7771-DF3F-463D-8BB5-4510C9318463}"/>
              </a:ext>
            </a:extLst>
          </p:cNvPr>
          <p:cNvPicPr>
            <a:picLocks noChangeAspect="1"/>
          </p:cNvPicPr>
          <p:nvPr/>
        </p:nvPicPr>
        <p:blipFill>
          <a:blip r:embed="rId2"/>
          <a:stretch>
            <a:fillRect/>
          </a:stretch>
        </p:blipFill>
        <p:spPr>
          <a:xfrm>
            <a:off x="0" y="0"/>
            <a:ext cx="10990555" cy="5477424"/>
          </a:xfrm>
          <a:prstGeom prst="rect">
            <a:avLst/>
          </a:prstGeom>
        </p:spPr>
      </p:pic>
      <p:sp>
        <p:nvSpPr>
          <p:cNvPr id="5" name="テキスト ボックス 4">
            <a:extLst>
              <a:ext uri="{FF2B5EF4-FFF2-40B4-BE49-F238E27FC236}">
                <a16:creationId xmlns:a16="http://schemas.microsoft.com/office/drawing/2014/main" id="{00398927-124B-4CD0-9125-FF46ADCCED93}"/>
              </a:ext>
            </a:extLst>
          </p:cNvPr>
          <p:cNvSpPr txBox="1"/>
          <p:nvPr/>
        </p:nvSpPr>
        <p:spPr>
          <a:xfrm>
            <a:off x="328473" y="5761608"/>
            <a:ext cx="9854213" cy="923330"/>
          </a:xfrm>
          <a:prstGeom prst="rect">
            <a:avLst/>
          </a:prstGeom>
          <a:noFill/>
        </p:spPr>
        <p:txBody>
          <a:bodyPr wrap="square" rtlCol="0">
            <a:spAutoFit/>
          </a:bodyPr>
          <a:lstStyle/>
          <a:p>
            <a:r>
              <a:rPr lang="en-IN" dirty="0"/>
              <a:t>L means light, S means Saturation 8bright red has high saturation value)</a:t>
            </a:r>
          </a:p>
          <a:p>
            <a:endParaRPr lang="en-IN" dirty="0"/>
          </a:p>
          <a:p>
            <a:r>
              <a:rPr lang="en-IN" dirty="0"/>
              <a:t>With this data, I can say that maybe Hue for them will be same.</a:t>
            </a:r>
          </a:p>
        </p:txBody>
      </p:sp>
    </p:spTree>
    <p:extLst>
      <p:ext uri="{BB962C8B-B14F-4D97-AF65-F5344CB8AC3E}">
        <p14:creationId xmlns:p14="http://schemas.microsoft.com/office/powerpoint/2010/main" val="3152641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A56D26DF-4F3F-42FD-BFC2-CE6A057BB2D8}"/>
              </a:ext>
            </a:extLst>
          </p:cNvPr>
          <p:cNvSpPr/>
          <p:nvPr/>
        </p:nvSpPr>
        <p:spPr>
          <a:xfrm>
            <a:off x="0" y="75006"/>
            <a:ext cx="11691891" cy="3693319"/>
          </a:xfrm>
          <a:prstGeom prst="rect">
            <a:avLst/>
          </a:prstGeom>
        </p:spPr>
        <p:txBody>
          <a:bodyPr wrap="square">
            <a:spAutoFit/>
          </a:bodyPr>
          <a:lstStyle/>
          <a:p>
            <a:r>
              <a:rPr lang="en-IN" b="0" i="0">
                <a:solidFill>
                  <a:srgbClr val="0B0B0B"/>
                </a:solidFill>
                <a:effectLst/>
                <a:latin typeface="var(--chakra-fonts-heading)"/>
              </a:rPr>
              <a:t>Geometric Transformation</a:t>
            </a:r>
          </a:p>
          <a:p>
            <a:endParaRPr lang="en-IN">
              <a:solidFill>
                <a:srgbClr val="0B0B0B"/>
              </a:solidFill>
              <a:latin typeface="var(--chakra-fonts-heading)"/>
            </a:endParaRPr>
          </a:p>
          <a:p>
            <a:endParaRPr lang="en-IN" b="0" i="0">
              <a:solidFill>
                <a:srgbClr val="0B0B0B"/>
              </a:solidFill>
              <a:effectLst/>
              <a:latin typeface="var(--chakra-fonts-heading)"/>
            </a:endParaRPr>
          </a:p>
          <a:p>
            <a:r>
              <a:rPr lang="en-IN">
                <a:solidFill>
                  <a:srgbClr val="0B0B0B"/>
                </a:solidFill>
                <a:latin typeface="var(--chakra-fonts-heading)"/>
              </a:rPr>
              <a:t>1- Resizing of image</a:t>
            </a:r>
          </a:p>
          <a:p>
            <a:endParaRPr lang="en-IN" b="0" i="0">
              <a:solidFill>
                <a:srgbClr val="0B0B0B"/>
              </a:solidFill>
              <a:effectLst/>
              <a:latin typeface="var(--chakra-fonts-heading)"/>
            </a:endParaRPr>
          </a:p>
          <a:p>
            <a:r>
              <a:rPr lang="en-IN">
                <a:solidFill>
                  <a:srgbClr val="0B0B0B"/>
                </a:solidFill>
                <a:latin typeface="var(--chakra-fonts-heading)"/>
              </a:rPr>
              <a:t>Affine transformation is a geometric transformation that preserves lines and parallelism( but not necessarily distances and angles).</a:t>
            </a:r>
          </a:p>
          <a:p>
            <a:endParaRPr lang="en-IN" b="0" i="0">
              <a:solidFill>
                <a:srgbClr val="0B0B0B"/>
              </a:solidFill>
              <a:effectLst/>
              <a:latin typeface="var(--chakra-fonts-heading)"/>
            </a:endParaRPr>
          </a:p>
          <a:p>
            <a:r>
              <a:rPr lang="en-IN">
                <a:solidFill>
                  <a:srgbClr val="0B0B0B"/>
                </a:solidFill>
                <a:latin typeface="var(--chakra-fonts-heading)"/>
              </a:rPr>
              <a:t>2-  Translation</a:t>
            </a:r>
          </a:p>
          <a:p>
            <a:r>
              <a:rPr lang="en-IN" b="0" i="0">
                <a:solidFill>
                  <a:srgbClr val="0B0B0B"/>
                </a:solidFill>
                <a:effectLst/>
                <a:latin typeface="var(--chakra-fonts-heading)"/>
              </a:rPr>
              <a:t>3- sheering</a:t>
            </a:r>
          </a:p>
          <a:p>
            <a:r>
              <a:rPr lang="en-IN">
                <a:solidFill>
                  <a:srgbClr val="0B0B0B"/>
                </a:solidFill>
                <a:latin typeface="var(--chakra-fonts-heading)"/>
              </a:rPr>
              <a:t>4- Combination</a:t>
            </a:r>
          </a:p>
          <a:p>
            <a:endParaRPr lang="en-IN" b="0" i="0">
              <a:solidFill>
                <a:srgbClr val="0B0B0B"/>
              </a:solidFill>
              <a:effectLst/>
              <a:latin typeface="var(--chakra-fonts-heading)"/>
            </a:endParaRPr>
          </a:p>
          <a:p>
            <a:endParaRPr lang="en-IN" b="1" i="0" dirty="0">
              <a:solidFill>
                <a:srgbClr val="0B0B0B"/>
              </a:solidFill>
              <a:effectLst/>
              <a:latin typeface="var(--chakra-fonts-heading)"/>
            </a:endParaRPr>
          </a:p>
        </p:txBody>
      </p:sp>
      <p:sp>
        <p:nvSpPr>
          <p:cNvPr id="3" name="正方形/長方形 2">
            <a:extLst>
              <a:ext uri="{FF2B5EF4-FFF2-40B4-BE49-F238E27FC236}">
                <a16:creationId xmlns:a16="http://schemas.microsoft.com/office/drawing/2014/main" id="{2831540C-3135-426E-A548-08B231B95A95}"/>
              </a:ext>
            </a:extLst>
          </p:cNvPr>
          <p:cNvSpPr/>
          <p:nvPr/>
        </p:nvSpPr>
        <p:spPr>
          <a:xfrm>
            <a:off x="73979" y="3429000"/>
            <a:ext cx="12044039" cy="923330"/>
          </a:xfrm>
          <a:prstGeom prst="rect">
            <a:avLst/>
          </a:prstGeom>
        </p:spPr>
        <p:txBody>
          <a:bodyPr wrap="square">
            <a:spAutoFit/>
          </a:bodyPr>
          <a:lstStyle/>
          <a:p>
            <a:r>
              <a:rPr lang="en-IN" dirty="0">
                <a:solidFill>
                  <a:srgbClr val="0B0B0B"/>
                </a:solidFill>
                <a:latin typeface="Open Sans"/>
              </a:rPr>
              <a:t>In addition to pixel level transformation, Pillow also provides ways to perform </a:t>
            </a:r>
            <a:r>
              <a:rPr lang="en-IN" b="1" dirty="0">
                <a:solidFill>
                  <a:srgbClr val="0B0B0B"/>
                </a:solidFill>
                <a:latin typeface="Open Sans"/>
              </a:rPr>
              <a:t>geometric transformations</a:t>
            </a:r>
            <a:r>
              <a:rPr lang="en-IN" dirty="0">
                <a:solidFill>
                  <a:srgbClr val="0B0B0B"/>
                </a:solidFill>
                <a:latin typeface="Open Sans"/>
              </a:rPr>
              <a:t>, such as rotation, resizing or translation. In particular, we can use Pillow to perform </a:t>
            </a:r>
            <a:r>
              <a:rPr lang="en-IN" b="1" dirty="0">
                <a:solidFill>
                  <a:srgbClr val="0B0B0B"/>
                </a:solidFill>
                <a:latin typeface="Open Sans"/>
              </a:rPr>
              <a:t>affine transformation</a:t>
            </a:r>
            <a:r>
              <a:rPr lang="en-IN" dirty="0">
                <a:solidFill>
                  <a:srgbClr val="0B0B0B"/>
                </a:solidFill>
                <a:latin typeface="Open Sans"/>
              </a:rPr>
              <a:t> (a geometric transformation where lines are preserved) using a transformation matrix.</a:t>
            </a:r>
            <a:endParaRPr lang="en-IN" dirty="0"/>
          </a:p>
        </p:txBody>
      </p:sp>
    </p:spTree>
    <p:extLst>
      <p:ext uri="{BB962C8B-B14F-4D97-AF65-F5344CB8AC3E}">
        <p14:creationId xmlns:p14="http://schemas.microsoft.com/office/powerpoint/2010/main" val="30186913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D8E85E7F-7CCE-4808-8D94-AB58DDC6C7FB}"/>
              </a:ext>
            </a:extLst>
          </p:cNvPr>
          <p:cNvPicPr>
            <a:picLocks noChangeAspect="1"/>
          </p:cNvPicPr>
          <p:nvPr/>
        </p:nvPicPr>
        <p:blipFill>
          <a:blip r:embed="rId2"/>
          <a:stretch>
            <a:fillRect/>
          </a:stretch>
        </p:blipFill>
        <p:spPr>
          <a:xfrm>
            <a:off x="0" y="0"/>
            <a:ext cx="12192000" cy="2867304"/>
          </a:xfrm>
          <a:prstGeom prst="rect">
            <a:avLst/>
          </a:prstGeom>
        </p:spPr>
      </p:pic>
      <p:pic>
        <p:nvPicPr>
          <p:cNvPr id="3" name="図 2">
            <a:extLst>
              <a:ext uri="{FF2B5EF4-FFF2-40B4-BE49-F238E27FC236}">
                <a16:creationId xmlns:a16="http://schemas.microsoft.com/office/drawing/2014/main" id="{643F125D-B9D4-4655-BA8B-8703CE5A8CB6}"/>
              </a:ext>
            </a:extLst>
          </p:cNvPr>
          <p:cNvPicPr>
            <a:picLocks noChangeAspect="1"/>
          </p:cNvPicPr>
          <p:nvPr/>
        </p:nvPicPr>
        <p:blipFill>
          <a:blip r:embed="rId3"/>
          <a:stretch>
            <a:fillRect/>
          </a:stretch>
        </p:blipFill>
        <p:spPr>
          <a:xfrm>
            <a:off x="0" y="2867304"/>
            <a:ext cx="12192000" cy="3990696"/>
          </a:xfrm>
          <a:prstGeom prst="rect">
            <a:avLst/>
          </a:prstGeom>
        </p:spPr>
      </p:pic>
    </p:spTree>
    <p:extLst>
      <p:ext uri="{BB962C8B-B14F-4D97-AF65-F5344CB8AC3E}">
        <p14:creationId xmlns:p14="http://schemas.microsoft.com/office/powerpoint/2010/main" val="2758379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190261-CA9F-4FE0-9A33-45E467EA53E2}"/>
              </a:ext>
            </a:extLst>
          </p:cNvPr>
          <p:cNvSpPr>
            <a:spLocks noGrp="1"/>
          </p:cNvSpPr>
          <p:nvPr>
            <p:ph idx="1"/>
          </p:nvPr>
        </p:nvSpPr>
        <p:spPr>
          <a:xfrm>
            <a:off x="0" y="479849"/>
            <a:ext cx="10909643" cy="552659"/>
          </a:xfrm>
        </p:spPr>
        <p:txBody>
          <a:bodyPr vert="horz" lIns="91440" tIns="45720" rIns="91440" bIns="45720" rtlCol="0" anchor="ctr">
            <a:normAutofit/>
          </a:bodyPr>
          <a:lstStyle/>
          <a:p>
            <a:pPr marL="0" indent="0" algn="ctr">
              <a:buNone/>
            </a:pPr>
            <a:r>
              <a:rPr lang="en-US" sz="2200" dirty="0"/>
              <a:t>DL basically uses digital Images. So, we better know about the sensor that captures the data.</a:t>
            </a:r>
          </a:p>
        </p:txBody>
      </p:sp>
      <p:pic>
        <p:nvPicPr>
          <p:cNvPr id="5" name="Picture 4">
            <a:extLst>
              <a:ext uri="{FF2B5EF4-FFF2-40B4-BE49-F238E27FC236}">
                <a16:creationId xmlns:a16="http://schemas.microsoft.com/office/drawing/2014/main" id="{0AA7867D-B826-4A02-B3EE-1084F05E4257}"/>
              </a:ext>
            </a:extLst>
          </p:cNvPr>
          <p:cNvPicPr>
            <a:picLocks noChangeAspect="1"/>
          </p:cNvPicPr>
          <p:nvPr/>
        </p:nvPicPr>
        <p:blipFill>
          <a:blip r:embed="rId2"/>
          <a:stretch>
            <a:fillRect/>
          </a:stretch>
        </p:blipFill>
        <p:spPr>
          <a:xfrm>
            <a:off x="111131" y="1456704"/>
            <a:ext cx="5614416" cy="2858822"/>
          </a:xfrm>
          <a:prstGeom prst="rect">
            <a:avLst/>
          </a:prstGeom>
        </p:spPr>
      </p:pic>
      <p:pic>
        <p:nvPicPr>
          <p:cNvPr id="7" name="Picture 6">
            <a:extLst>
              <a:ext uri="{FF2B5EF4-FFF2-40B4-BE49-F238E27FC236}">
                <a16:creationId xmlns:a16="http://schemas.microsoft.com/office/drawing/2014/main" id="{F61B747B-8207-4E2A-B477-1782CD006E72}"/>
              </a:ext>
            </a:extLst>
          </p:cNvPr>
          <p:cNvPicPr>
            <a:picLocks noChangeAspect="1"/>
          </p:cNvPicPr>
          <p:nvPr/>
        </p:nvPicPr>
        <p:blipFill>
          <a:blip r:embed="rId3"/>
          <a:stretch>
            <a:fillRect/>
          </a:stretch>
        </p:blipFill>
        <p:spPr>
          <a:xfrm>
            <a:off x="6096000" y="1456704"/>
            <a:ext cx="5614416" cy="2809696"/>
          </a:xfrm>
          <a:prstGeom prst="rect">
            <a:avLst/>
          </a:prstGeom>
        </p:spPr>
      </p:pic>
      <p:sp>
        <p:nvSpPr>
          <p:cNvPr id="4" name="正方形/長方形 3">
            <a:extLst>
              <a:ext uri="{FF2B5EF4-FFF2-40B4-BE49-F238E27FC236}">
                <a16:creationId xmlns:a16="http://schemas.microsoft.com/office/drawing/2014/main" id="{AA73B684-826B-4852-8D89-7C076171DA6A}"/>
              </a:ext>
            </a:extLst>
          </p:cNvPr>
          <p:cNvSpPr/>
          <p:nvPr/>
        </p:nvSpPr>
        <p:spPr>
          <a:xfrm>
            <a:off x="0" y="110517"/>
            <a:ext cx="2714205" cy="369332"/>
          </a:xfrm>
          <a:prstGeom prst="rect">
            <a:avLst/>
          </a:prstGeom>
        </p:spPr>
        <p:txBody>
          <a:bodyPr wrap="none">
            <a:spAutoFit/>
          </a:bodyPr>
          <a:lstStyle/>
          <a:p>
            <a:r>
              <a:rPr lang="en-IN" b="0" i="0" dirty="0">
                <a:solidFill>
                  <a:srgbClr val="0B0B0B"/>
                </a:solidFill>
                <a:effectLst/>
                <a:latin typeface="var(--chakra-fonts-heading)"/>
              </a:rPr>
              <a:t>Intro to the Camera Sensor</a:t>
            </a:r>
          </a:p>
        </p:txBody>
      </p:sp>
      <p:sp>
        <p:nvSpPr>
          <p:cNvPr id="6" name="テキスト ボックス 5">
            <a:extLst>
              <a:ext uri="{FF2B5EF4-FFF2-40B4-BE49-F238E27FC236}">
                <a16:creationId xmlns:a16="http://schemas.microsoft.com/office/drawing/2014/main" id="{2FB0E9C1-43B9-4EAB-B506-F447B08F1079}"/>
              </a:ext>
            </a:extLst>
          </p:cNvPr>
          <p:cNvSpPr txBox="1"/>
          <p:nvPr/>
        </p:nvSpPr>
        <p:spPr>
          <a:xfrm>
            <a:off x="0" y="4523088"/>
            <a:ext cx="11558727" cy="3139321"/>
          </a:xfrm>
          <a:prstGeom prst="rect">
            <a:avLst/>
          </a:prstGeom>
          <a:noFill/>
        </p:spPr>
        <p:txBody>
          <a:bodyPr wrap="square" rtlCol="0">
            <a:spAutoFit/>
          </a:bodyPr>
          <a:lstStyle/>
          <a:p>
            <a:r>
              <a:rPr lang="en-IN" dirty="0"/>
              <a:t>Deriver less cars use a lot of cameras. The raw data which we get from cameras needs to be processed. We will see how to process and manipulate digital images.  </a:t>
            </a:r>
          </a:p>
          <a:p>
            <a:endParaRPr lang="en-IN" dirty="0"/>
          </a:p>
          <a:p>
            <a:r>
              <a:rPr lang="en-IN" b="1" dirty="0"/>
              <a:t>The camera sensor and its distortion effect</a:t>
            </a:r>
            <a:endParaRPr lang="en-IN" dirty="0"/>
          </a:p>
          <a:p>
            <a:r>
              <a:rPr lang="en-IN" b="1" dirty="0"/>
              <a:t>The camera pinhole model</a:t>
            </a:r>
            <a:endParaRPr lang="en-IN" dirty="0"/>
          </a:p>
          <a:p>
            <a:r>
              <a:rPr lang="en-IN" b="1" dirty="0"/>
              <a:t>Camera calibration</a:t>
            </a:r>
            <a:endParaRPr lang="en-IN" dirty="0"/>
          </a:p>
          <a:p>
            <a:r>
              <a:rPr lang="en-IN" b="1" dirty="0"/>
              <a:t>RGB and other </a:t>
            </a:r>
            <a:r>
              <a:rPr lang="en-IN" b="1" dirty="0" err="1"/>
              <a:t>color</a:t>
            </a:r>
            <a:r>
              <a:rPr lang="en-IN" b="1" dirty="0"/>
              <a:t> systems</a:t>
            </a:r>
            <a:endParaRPr lang="en-IN" dirty="0"/>
          </a:p>
          <a:p>
            <a:r>
              <a:rPr lang="en-IN" b="1" dirty="0"/>
              <a:t>Image manipulation in Python</a:t>
            </a:r>
            <a:endParaRPr lang="en-IN" dirty="0"/>
          </a:p>
          <a:p>
            <a:endParaRPr lang="en-IN" dirty="0"/>
          </a:p>
          <a:p>
            <a:endParaRPr lang="en-IN" dirty="0"/>
          </a:p>
          <a:p>
            <a:endParaRPr lang="en-IN" dirty="0"/>
          </a:p>
        </p:txBody>
      </p:sp>
    </p:spTree>
    <p:extLst>
      <p:ext uri="{BB962C8B-B14F-4D97-AF65-F5344CB8AC3E}">
        <p14:creationId xmlns:p14="http://schemas.microsoft.com/office/powerpoint/2010/main" val="21110528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240E98FF-EEDE-49E8-BEB8-01E489F018C1}"/>
              </a:ext>
            </a:extLst>
          </p:cNvPr>
          <p:cNvSpPr/>
          <p:nvPr/>
        </p:nvSpPr>
        <p:spPr>
          <a:xfrm>
            <a:off x="0" y="3498981"/>
            <a:ext cx="12192000" cy="3139321"/>
          </a:xfrm>
          <a:prstGeom prst="rect">
            <a:avLst/>
          </a:prstGeom>
        </p:spPr>
        <p:txBody>
          <a:bodyPr wrap="square">
            <a:spAutoFit/>
          </a:bodyPr>
          <a:lstStyle/>
          <a:p>
            <a:br>
              <a:rPr lang="en-IN" dirty="0">
                <a:solidFill>
                  <a:srgbClr val="0B0B0B"/>
                </a:solidFill>
                <a:latin typeface="Open Sans" panose="020B0606030504020204"/>
              </a:rPr>
            </a:br>
            <a:endParaRPr lang="en-IN" dirty="0">
              <a:solidFill>
                <a:srgbClr val="0B0B0B"/>
              </a:solidFill>
              <a:latin typeface="Open Sans" panose="020B0606030504020204"/>
            </a:endParaRPr>
          </a:p>
          <a:p>
            <a:r>
              <a:rPr lang="en-IN" dirty="0">
                <a:solidFill>
                  <a:srgbClr val="0B0B0B"/>
                </a:solidFill>
                <a:latin typeface="Open Sans" panose="020B0606030504020204"/>
              </a:rPr>
              <a:t>In this lesson, we learned about:</a:t>
            </a:r>
          </a:p>
          <a:p>
            <a:pPr>
              <a:buFont typeface="Arial" panose="020B0604020202020204" pitchFamily="34" charset="0"/>
              <a:buChar char="•"/>
            </a:pPr>
            <a:r>
              <a:rPr lang="en-IN" b="1" dirty="0">
                <a:solidFill>
                  <a:srgbClr val="0B0B0B"/>
                </a:solidFill>
                <a:latin typeface="Open Sans" panose="020B0606030504020204"/>
              </a:rPr>
              <a:t>The camera sensor and its distortion effect.</a:t>
            </a:r>
            <a:r>
              <a:rPr lang="en-IN" dirty="0">
                <a:solidFill>
                  <a:srgbClr val="0B0B0B"/>
                </a:solidFill>
                <a:latin typeface="Open Sans" panose="020B0606030504020204"/>
              </a:rPr>
              <a:t> A camera captures light to a digital sensor but the raw images are distorted.</a:t>
            </a:r>
          </a:p>
          <a:p>
            <a:pPr>
              <a:buFont typeface="Arial" panose="020B0604020202020204" pitchFamily="34" charset="0"/>
              <a:buChar char="•"/>
            </a:pPr>
            <a:r>
              <a:rPr lang="en-IN" b="1" dirty="0">
                <a:solidFill>
                  <a:srgbClr val="0B0B0B"/>
                </a:solidFill>
                <a:latin typeface="Open Sans" panose="020B0606030504020204"/>
              </a:rPr>
              <a:t>The camera pinhole model:</a:t>
            </a:r>
            <a:r>
              <a:rPr lang="en-IN" dirty="0">
                <a:solidFill>
                  <a:srgbClr val="0B0B0B"/>
                </a:solidFill>
                <a:latin typeface="Open Sans" panose="020B0606030504020204"/>
              </a:rPr>
              <a:t> a simplified physical model of cameras.</a:t>
            </a:r>
          </a:p>
          <a:p>
            <a:pPr>
              <a:buFont typeface="Arial" panose="020B0604020202020204" pitchFamily="34" charset="0"/>
              <a:buChar char="•"/>
            </a:pPr>
            <a:r>
              <a:rPr lang="en-IN" b="1" dirty="0">
                <a:solidFill>
                  <a:srgbClr val="0B0B0B"/>
                </a:solidFill>
                <a:latin typeface="Open Sans" panose="020B0606030504020204"/>
              </a:rPr>
              <a:t>Camera calibration</a:t>
            </a:r>
            <a:r>
              <a:rPr lang="en-IN" dirty="0">
                <a:solidFill>
                  <a:srgbClr val="0B0B0B"/>
                </a:solidFill>
                <a:latin typeface="Open Sans" panose="020B0606030504020204"/>
              </a:rPr>
              <a:t> and how to use the Python library OpenCV to calibrate a camera using checkerboard images.</a:t>
            </a:r>
          </a:p>
          <a:p>
            <a:pPr>
              <a:buFont typeface="Arial" panose="020B0604020202020204" pitchFamily="34" charset="0"/>
              <a:buChar char="•"/>
            </a:pPr>
            <a:r>
              <a:rPr lang="en-IN" b="1" dirty="0">
                <a:solidFill>
                  <a:srgbClr val="0B0B0B"/>
                </a:solidFill>
                <a:latin typeface="Open Sans" panose="020B0606030504020204"/>
              </a:rPr>
              <a:t>RGB and other </a:t>
            </a:r>
            <a:r>
              <a:rPr lang="en-IN" b="1" dirty="0" err="1">
                <a:solidFill>
                  <a:srgbClr val="0B0B0B"/>
                </a:solidFill>
                <a:latin typeface="Open Sans" panose="020B0606030504020204"/>
              </a:rPr>
              <a:t>color</a:t>
            </a:r>
            <a:r>
              <a:rPr lang="en-IN" b="1" dirty="0">
                <a:solidFill>
                  <a:srgbClr val="0B0B0B"/>
                </a:solidFill>
                <a:latin typeface="Open Sans" panose="020B0606030504020204"/>
              </a:rPr>
              <a:t> systems.</a:t>
            </a:r>
            <a:r>
              <a:rPr lang="en-IN" dirty="0">
                <a:solidFill>
                  <a:srgbClr val="0B0B0B"/>
                </a:solidFill>
                <a:latin typeface="Open Sans" panose="020B0606030504020204"/>
              </a:rPr>
              <a:t> We discovered the RGB, HLS and HSV </a:t>
            </a:r>
            <a:r>
              <a:rPr lang="en-IN" dirty="0" err="1">
                <a:solidFill>
                  <a:srgbClr val="0B0B0B"/>
                </a:solidFill>
                <a:latin typeface="Open Sans" panose="020B0606030504020204"/>
              </a:rPr>
              <a:t>color</a:t>
            </a:r>
            <a:r>
              <a:rPr lang="en-IN" dirty="0">
                <a:solidFill>
                  <a:srgbClr val="0B0B0B"/>
                </a:solidFill>
                <a:latin typeface="Open Sans" panose="020B0606030504020204"/>
              </a:rPr>
              <a:t> systems and learned about the strength and weaknesses of each one.</a:t>
            </a:r>
          </a:p>
          <a:p>
            <a:pPr>
              <a:buFont typeface="Arial" panose="020B0604020202020204" pitchFamily="34" charset="0"/>
              <a:buChar char="•"/>
            </a:pPr>
            <a:r>
              <a:rPr lang="en-IN" b="1" dirty="0">
                <a:solidFill>
                  <a:srgbClr val="0B0B0B"/>
                </a:solidFill>
                <a:latin typeface="Open Sans" panose="020B0606030504020204"/>
              </a:rPr>
              <a:t>Image manipulation in Python</a:t>
            </a:r>
            <a:r>
              <a:rPr lang="en-IN" dirty="0">
                <a:solidFill>
                  <a:srgbClr val="0B0B0B"/>
                </a:solidFill>
                <a:latin typeface="Open Sans" panose="020B0606030504020204"/>
              </a:rPr>
              <a:t> and how to leverage Pillow to perform pixel-level and geometric transformations of digital images.</a:t>
            </a:r>
            <a:endParaRPr lang="en-IN" b="0" i="0" dirty="0">
              <a:solidFill>
                <a:srgbClr val="0B0B0B"/>
              </a:solidFill>
              <a:effectLst/>
              <a:latin typeface="Open Sans" panose="020B0606030504020204"/>
            </a:endParaRPr>
          </a:p>
        </p:txBody>
      </p:sp>
      <p:pic>
        <p:nvPicPr>
          <p:cNvPr id="3" name="図 2">
            <a:extLst>
              <a:ext uri="{FF2B5EF4-FFF2-40B4-BE49-F238E27FC236}">
                <a16:creationId xmlns:a16="http://schemas.microsoft.com/office/drawing/2014/main" id="{EC916CE0-9B46-451B-AB5F-6C410C8D1B16}"/>
              </a:ext>
            </a:extLst>
          </p:cNvPr>
          <p:cNvPicPr>
            <a:picLocks noChangeAspect="1"/>
          </p:cNvPicPr>
          <p:nvPr/>
        </p:nvPicPr>
        <p:blipFill>
          <a:blip r:embed="rId2"/>
          <a:stretch>
            <a:fillRect/>
          </a:stretch>
        </p:blipFill>
        <p:spPr>
          <a:xfrm>
            <a:off x="0" y="0"/>
            <a:ext cx="8083420" cy="4118629"/>
          </a:xfrm>
          <a:prstGeom prst="rect">
            <a:avLst/>
          </a:prstGeom>
        </p:spPr>
      </p:pic>
    </p:spTree>
    <p:extLst>
      <p:ext uri="{BB962C8B-B14F-4D97-AF65-F5344CB8AC3E}">
        <p14:creationId xmlns:p14="http://schemas.microsoft.com/office/powerpoint/2010/main" val="888880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3CBF8F7E-F72C-44CA-B16D-2C1CC37C5B2D}"/>
              </a:ext>
            </a:extLst>
          </p:cNvPr>
          <p:cNvSpPr/>
          <p:nvPr/>
        </p:nvSpPr>
        <p:spPr>
          <a:xfrm>
            <a:off x="0" y="191507"/>
            <a:ext cx="11765902" cy="3139321"/>
          </a:xfrm>
          <a:prstGeom prst="rect">
            <a:avLst/>
          </a:prstGeom>
        </p:spPr>
        <p:txBody>
          <a:bodyPr wrap="square">
            <a:spAutoFit/>
          </a:bodyPr>
          <a:lstStyle/>
          <a:p>
            <a:pPr>
              <a:buFont typeface="Arial" panose="020B0604020202020204" pitchFamily="34" charset="0"/>
              <a:buChar char="•"/>
            </a:pPr>
            <a:r>
              <a:rPr lang="en-IN" b="1" dirty="0">
                <a:solidFill>
                  <a:srgbClr val="0B0B0B"/>
                </a:solidFill>
                <a:latin typeface="Open Sans" panose="020B0606030504020204"/>
              </a:rPr>
              <a:t>Aperture:</a:t>
            </a:r>
            <a:r>
              <a:rPr lang="en-IN" dirty="0">
                <a:solidFill>
                  <a:srgbClr val="0B0B0B"/>
                </a:solidFill>
                <a:latin typeface="Open Sans" panose="020B0606030504020204"/>
              </a:rPr>
              <a:t> size of the opening where the light enters the camera. Controls the amount of light received by the sensor.</a:t>
            </a:r>
          </a:p>
          <a:p>
            <a:pPr>
              <a:buFont typeface="Arial" panose="020B0604020202020204" pitchFamily="34" charset="0"/>
              <a:buChar char="•"/>
            </a:pPr>
            <a:r>
              <a:rPr lang="en-IN" b="1" dirty="0">
                <a:solidFill>
                  <a:srgbClr val="0B0B0B"/>
                </a:solidFill>
                <a:latin typeface="Open Sans" panose="020B0606030504020204"/>
              </a:rPr>
              <a:t>Calibration:</a:t>
            </a:r>
            <a:r>
              <a:rPr lang="en-IN" dirty="0">
                <a:solidFill>
                  <a:srgbClr val="0B0B0B"/>
                </a:solidFill>
                <a:latin typeface="Open Sans" panose="020B0606030504020204"/>
              </a:rPr>
              <a:t> process of estimating a camera's parameters.</a:t>
            </a:r>
          </a:p>
          <a:p>
            <a:pPr>
              <a:buFont typeface="Arial" panose="020B0604020202020204" pitchFamily="34" charset="0"/>
              <a:buChar char="•"/>
            </a:pPr>
            <a:r>
              <a:rPr lang="en-IN" b="1" dirty="0">
                <a:solidFill>
                  <a:srgbClr val="0B0B0B"/>
                </a:solidFill>
                <a:latin typeface="Open Sans" panose="020B0606030504020204"/>
              </a:rPr>
              <a:t>Focal length / field of view:</a:t>
            </a:r>
            <a:r>
              <a:rPr lang="en-IN" dirty="0">
                <a:solidFill>
                  <a:srgbClr val="0B0B0B"/>
                </a:solidFill>
                <a:latin typeface="Open Sans" panose="020B0606030504020204"/>
              </a:rPr>
              <a:t> this parameter controls the angle of view of the image.</a:t>
            </a:r>
          </a:p>
          <a:p>
            <a:pPr>
              <a:buFont typeface="Arial" panose="020B0604020202020204" pitchFamily="34" charset="0"/>
              <a:buChar char="•"/>
            </a:pPr>
            <a:r>
              <a:rPr lang="en-IN" b="1" dirty="0">
                <a:solidFill>
                  <a:srgbClr val="0B0B0B"/>
                </a:solidFill>
                <a:latin typeface="Open Sans" panose="020B0606030504020204"/>
              </a:rPr>
              <a:t>Grayscale images:</a:t>
            </a:r>
            <a:r>
              <a:rPr lang="en-IN" dirty="0">
                <a:solidFill>
                  <a:srgbClr val="0B0B0B"/>
                </a:solidFill>
                <a:latin typeface="Open Sans" panose="020B0606030504020204"/>
              </a:rPr>
              <a:t> single channel images that only contain information about the intensity of the light.</a:t>
            </a:r>
          </a:p>
          <a:p>
            <a:pPr>
              <a:buFont typeface="Arial" panose="020B0604020202020204" pitchFamily="34" charset="0"/>
              <a:buChar char="•"/>
            </a:pPr>
            <a:r>
              <a:rPr lang="en-IN" b="1" dirty="0">
                <a:solidFill>
                  <a:srgbClr val="0B0B0B"/>
                </a:solidFill>
                <a:latin typeface="Open Sans" panose="020B0606030504020204"/>
              </a:rPr>
              <a:t>HLS/HSV:</a:t>
            </a:r>
            <a:r>
              <a:rPr lang="en-IN" dirty="0">
                <a:solidFill>
                  <a:srgbClr val="0B0B0B"/>
                </a:solidFill>
                <a:latin typeface="Open Sans" panose="020B0606030504020204"/>
              </a:rPr>
              <a:t> </a:t>
            </a:r>
            <a:r>
              <a:rPr lang="en-IN" dirty="0" err="1">
                <a:solidFill>
                  <a:srgbClr val="0B0B0B"/>
                </a:solidFill>
                <a:latin typeface="Open Sans" panose="020B0606030504020204"/>
              </a:rPr>
              <a:t>color</a:t>
            </a:r>
            <a:r>
              <a:rPr lang="en-IN" dirty="0">
                <a:solidFill>
                  <a:srgbClr val="0B0B0B"/>
                </a:solidFill>
                <a:latin typeface="Open Sans" panose="020B0606030504020204"/>
              </a:rPr>
              <a:t> model encoding the </a:t>
            </a:r>
            <a:r>
              <a:rPr lang="en-IN" dirty="0" err="1">
                <a:solidFill>
                  <a:srgbClr val="0B0B0B"/>
                </a:solidFill>
                <a:latin typeface="Open Sans" panose="020B0606030504020204"/>
              </a:rPr>
              <a:t>color</a:t>
            </a:r>
            <a:r>
              <a:rPr lang="en-IN" dirty="0">
                <a:solidFill>
                  <a:srgbClr val="0B0B0B"/>
                </a:solidFill>
                <a:latin typeface="Open Sans" panose="020B0606030504020204"/>
              </a:rPr>
              <a:t> with a single value, the hue. The other two values characterize the darkness / </a:t>
            </a:r>
            <a:r>
              <a:rPr lang="en-IN" dirty="0" err="1">
                <a:solidFill>
                  <a:srgbClr val="0B0B0B"/>
                </a:solidFill>
                <a:latin typeface="Open Sans" panose="020B0606030504020204"/>
              </a:rPr>
              <a:t>colorfulness</a:t>
            </a:r>
            <a:r>
              <a:rPr lang="en-IN" dirty="0">
                <a:solidFill>
                  <a:srgbClr val="0B0B0B"/>
                </a:solidFill>
                <a:latin typeface="Open Sans" panose="020B0606030504020204"/>
              </a:rPr>
              <a:t> of the image.</a:t>
            </a:r>
          </a:p>
          <a:p>
            <a:pPr>
              <a:buFont typeface="Arial" panose="020B0604020202020204" pitchFamily="34" charset="0"/>
              <a:buChar char="•"/>
            </a:pPr>
            <a:r>
              <a:rPr lang="en-IN" b="1" dirty="0">
                <a:solidFill>
                  <a:srgbClr val="0B0B0B"/>
                </a:solidFill>
                <a:latin typeface="Open Sans" panose="020B0606030504020204"/>
              </a:rPr>
              <a:t>Pinhole camera model:</a:t>
            </a:r>
            <a:r>
              <a:rPr lang="en-IN" dirty="0">
                <a:solidFill>
                  <a:srgbClr val="0B0B0B"/>
                </a:solidFill>
                <a:latin typeface="Open Sans" panose="020B0606030504020204"/>
              </a:rPr>
              <a:t> simplified physical model of a camera.</a:t>
            </a:r>
          </a:p>
          <a:p>
            <a:pPr>
              <a:buFont typeface="Arial" panose="020B0604020202020204" pitchFamily="34" charset="0"/>
              <a:buChar char="•"/>
            </a:pPr>
            <a:r>
              <a:rPr lang="en-IN" b="1" dirty="0">
                <a:solidFill>
                  <a:srgbClr val="0B0B0B"/>
                </a:solidFill>
                <a:latin typeface="Open Sans" panose="020B0606030504020204"/>
              </a:rPr>
              <a:t>Resolution:</a:t>
            </a:r>
            <a:r>
              <a:rPr lang="en-IN" dirty="0">
                <a:solidFill>
                  <a:srgbClr val="0B0B0B"/>
                </a:solidFill>
                <a:latin typeface="Open Sans" panose="020B0606030504020204"/>
              </a:rPr>
              <a:t> Number of pixels the image captured by the camera is made of (usually described in mega pixels).</a:t>
            </a:r>
          </a:p>
          <a:p>
            <a:pPr>
              <a:buFont typeface="Arial" panose="020B0604020202020204" pitchFamily="34" charset="0"/>
              <a:buChar char="•"/>
            </a:pPr>
            <a:r>
              <a:rPr lang="en-IN" b="1" dirty="0">
                <a:solidFill>
                  <a:srgbClr val="0B0B0B"/>
                </a:solidFill>
                <a:latin typeface="Open Sans" panose="020B0606030504020204"/>
              </a:rPr>
              <a:t>RGB:</a:t>
            </a:r>
            <a:r>
              <a:rPr lang="en-IN" dirty="0">
                <a:solidFill>
                  <a:srgbClr val="0B0B0B"/>
                </a:solidFill>
                <a:latin typeface="Open Sans" panose="020B0606030504020204"/>
              </a:rPr>
              <a:t> </a:t>
            </a:r>
            <a:r>
              <a:rPr lang="en-IN" dirty="0" err="1">
                <a:solidFill>
                  <a:srgbClr val="0B0B0B"/>
                </a:solidFill>
                <a:latin typeface="Open Sans" panose="020B0606030504020204"/>
              </a:rPr>
              <a:t>color</a:t>
            </a:r>
            <a:r>
              <a:rPr lang="en-IN" dirty="0">
                <a:solidFill>
                  <a:srgbClr val="0B0B0B"/>
                </a:solidFill>
                <a:latin typeface="Open Sans" panose="020B0606030504020204"/>
              </a:rPr>
              <a:t> model using (red, green, blue) triplet to describe a pixel.</a:t>
            </a:r>
          </a:p>
          <a:p>
            <a:pPr>
              <a:buFont typeface="Arial" panose="020B0604020202020204" pitchFamily="34" charset="0"/>
              <a:buChar char="•"/>
            </a:pPr>
            <a:r>
              <a:rPr lang="en-IN" b="1" dirty="0">
                <a:solidFill>
                  <a:srgbClr val="0B0B0B"/>
                </a:solidFill>
                <a:latin typeface="Open Sans" panose="020B0606030504020204"/>
              </a:rPr>
              <a:t>Shutter speed:</a:t>
            </a:r>
            <a:r>
              <a:rPr lang="en-IN" dirty="0">
                <a:solidFill>
                  <a:srgbClr val="0B0B0B"/>
                </a:solidFill>
                <a:latin typeface="Open Sans" panose="020B0606030504020204"/>
              </a:rPr>
              <a:t> duration that the sensor is exposed to the light.</a:t>
            </a:r>
            <a:endParaRPr lang="en-IN" b="0" i="0" dirty="0">
              <a:solidFill>
                <a:srgbClr val="0B0B0B"/>
              </a:solidFill>
              <a:effectLst/>
              <a:latin typeface="Open Sans" panose="020B0606030504020204"/>
            </a:endParaRPr>
          </a:p>
        </p:txBody>
      </p:sp>
    </p:spTree>
    <p:extLst>
      <p:ext uri="{BB962C8B-B14F-4D97-AF65-F5344CB8AC3E}">
        <p14:creationId xmlns:p14="http://schemas.microsoft.com/office/powerpoint/2010/main" val="36050794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E9B31FAE-4F91-4841-BF18-4B7DA792C7AD}"/>
              </a:ext>
            </a:extLst>
          </p:cNvPr>
          <p:cNvSpPr txBox="1"/>
          <p:nvPr/>
        </p:nvSpPr>
        <p:spPr>
          <a:xfrm>
            <a:off x="5607697" y="3244334"/>
            <a:ext cx="1231641" cy="369332"/>
          </a:xfrm>
          <a:prstGeom prst="rect">
            <a:avLst/>
          </a:prstGeom>
          <a:noFill/>
        </p:spPr>
        <p:txBody>
          <a:bodyPr wrap="square" rtlCol="0">
            <a:spAutoFit/>
          </a:bodyPr>
          <a:lstStyle/>
          <a:p>
            <a:r>
              <a:rPr lang="en-IN" dirty="0"/>
              <a:t>THE END</a:t>
            </a:r>
          </a:p>
        </p:txBody>
      </p:sp>
    </p:spTree>
    <p:extLst>
      <p:ext uri="{BB962C8B-B14F-4D97-AF65-F5344CB8AC3E}">
        <p14:creationId xmlns:p14="http://schemas.microsoft.com/office/powerpoint/2010/main" val="2087872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D4423AE-5E5B-4705-9452-CC5D1C00F94E}"/>
              </a:ext>
            </a:extLst>
          </p:cNvPr>
          <p:cNvPicPr>
            <a:picLocks noChangeAspect="1"/>
          </p:cNvPicPr>
          <p:nvPr/>
        </p:nvPicPr>
        <p:blipFill>
          <a:blip r:embed="rId2"/>
          <a:stretch>
            <a:fillRect/>
          </a:stretch>
        </p:blipFill>
        <p:spPr>
          <a:xfrm>
            <a:off x="107780" y="155643"/>
            <a:ext cx="6263837" cy="2839340"/>
          </a:xfrm>
          <a:prstGeom prst="rect">
            <a:avLst/>
          </a:prstGeom>
        </p:spPr>
      </p:pic>
      <p:sp>
        <p:nvSpPr>
          <p:cNvPr id="7" name="TextBox 6">
            <a:extLst>
              <a:ext uri="{FF2B5EF4-FFF2-40B4-BE49-F238E27FC236}">
                <a16:creationId xmlns:a16="http://schemas.microsoft.com/office/drawing/2014/main" id="{11F492B2-5A5B-48BE-A369-FF5E7BE7FDF1}"/>
              </a:ext>
            </a:extLst>
          </p:cNvPr>
          <p:cNvSpPr txBox="1"/>
          <p:nvPr/>
        </p:nvSpPr>
        <p:spPr>
          <a:xfrm>
            <a:off x="107780" y="3136769"/>
            <a:ext cx="6263837" cy="3693319"/>
          </a:xfrm>
          <a:prstGeom prst="rect">
            <a:avLst/>
          </a:prstGeom>
          <a:noFill/>
        </p:spPr>
        <p:txBody>
          <a:bodyPr wrap="square" rtlCol="0">
            <a:spAutoFit/>
          </a:bodyPr>
          <a:lstStyle/>
          <a:p>
            <a:r>
              <a:rPr lang="en-US" b="1" dirty="0"/>
              <a:t>How does human vision works?</a:t>
            </a:r>
          </a:p>
          <a:p>
            <a:r>
              <a:rPr lang="en-US" dirty="0"/>
              <a:t>Human eye captures light that is reflected from the objects. Receptors inside our eyes convert the light into electrical signals and they are then transmitted to the brain. The brain transforms the messages into the images we see. A camera works differently.</a:t>
            </a:r>
          </a:p>
          <a:p>
            <a:r>
              <a:rPr lang="en-US" b="1" dirty="0"/>
              <a:t>Working of a camera</a:t>
            </a:r>
          </a:p>
          <a:p>
            <a:r>
              <a:rPr lang="en-US" dirty="0"/>
              <a:t>It captures and focusses the light on lenses that are placed in front of digital sensors. Depending on the model, a camera can have one or more lenses. The light signal is then received by digital sensor that captures it in digital format. There are many formats in which the </a:t>
            </a:r>
            <a:r>
              <a:rPr lang="en-US" dirty="0" err="1"/>
              <a:t>diogital</a:t>
            </a:r>
            <a:r>
              <a:rPr lang="en-US" dirty="0"/>
              <a:t> images can be saved such as JPEG and PNG. </a:t>
            </a:r>
          </a:p>
        </p:txBody>
      </p:sp>
      <p:pic>
        <p:nvPicPr>
          <p:cNvPr id="9" name="Picture 8">
            <a:extLst>
              <a:ext uri="{FF2B5EF4-FFF2-40B4-BE49-F238E27FC236}">
                <a16:creationId xmlns:a16="http://schemas.microsoft.com/office/drawing/2014/main" id="{0039B798-BE68-42D1-BD10-E192483150A3}"/>
              </a:ext>
            </a:extLst>
          </p:cNvPr>
          <p:cNvPicPr>
            <a:picLocks noChangeAspect="1"/>
          </p:cNvPicPr>
          <p:nvPr/>
        </p:nvPicPr>
        <p:blipFill>
          <a:blip r:embed="rId3"/>
          <a:stretch>
            <a:fillRect/>
          </a:stretch>
        </p:blipFill>
        <p:spPr>
          <a:xfrm>
            <a:off x="6567786" y="155643"/>
            <a:ext cx="5516434" cy="2839340"/>
          </a:xfrm>
          <a:prstGeom prst="rect">
            <a:avLst/>
          </a:prstGeom>
        </p:spPr>
      </p:pic>
      <p:pic>
        <p:nvPicPr>
          <p:cNvPr id="11" name="Picture 10">
            <a:extLst>
              <a:ext uri="{FF2B5EF4-FFF2-40B4-BE49-F238E27FC236}">
                <a16:creationId xmlns:a16="http://schemas.microsoft.com/office/drawing/2014/main" id="{A5CC3DB7-47DC-4BA3-8563-18FA7E7369BB}"/>
              </a:ext>
            </a:extLst>
          </p:cNvPr>
          <p:cNvPicPr>
            <a:picLocks noChangeAspect="1"/>
          </p:cNvPicPr>
          <p:nvPr/>
        </p:nvPicPr>
        <p:blipFill>
          <a:blip r:embed="rId4"/>
          <a:stretch>
            <a:fillRect/>
          </a:stretch>
        </p:blipFill>
        <p:spPr>
          <a:xfrm>
            <a:off x="6371617" y="3354421"/>
            <a:ext cx="5734050" cy="3048000"/>
          </a:xfrm>
          <a:prstGeom prst="rect">
            <a:avLst/>
          </a:prstGeom>
        </p:spPr>
      </p:pic>
    </p:spTree>
    <p:extLst>
      <p:ext uri="{BB962C8B-B14F-4D97-AF65-F5344CB8AC3E}">
        <p14:creationId xmlns:p14="http://schemas.microsoft.com/office/powerpoint/2010/main" val="39834456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3914F75F-1B5B-400E-9126-4793A5815651}"/>
              </a:ext>
            </a:extLst>
          </p:cNvPr>
          <p:cNvSpPr/>
          <p:nvPr/>
        </p:nvSpPr>
        <p:spPr>
          <a:xfrm>
            <a:off x="500107" y="250690"/>
            <a:ext cx="11245049" cy="3416320"/>
          </a:xfrm>
          <a:prstGeom prst="rect">
            <a:avLst/>
          </a:prstGeom>
        </p:spPr>
        <p:txBody>
          <a:bodyPr wrap="square">
            <a:spAutoFit/>
          </a:bodyPr>
          <a:lstStyle/>
          <a:p>
            <a:r>
              <a:rPr lang="en-IN" b="0" i="0" dirty="0">
                <a:solidFill>
                  <a:srgbClr val="0B0B0B"/>
                </a:solidFill>
                <a:effectLst/>
                <a:latin typeface="Open Sans" panose="020B0606030504020204"/>
              </a:rPr>
              <a:t>Cameras are optical instruments capturing the </a:t>
            </a:r>
            <a:r>
              <a:rPr lang="en-IN" b="1" i="0" dirty="0">
                <a:solidFill>
                  <a:srgbClr val="0B0B0B"/>
                </a:solidFill>
                <a:effectLst/>
                <a:latin typeface="Open Sans" panose="020B0606030504020204"/>
              </a:rPr>
              <a:t>light intensity</a:t>
            </a:r>
            <a:r>
              <a:rPr lang="en-IN" b="0" i="0" dirty="0">
                <a:solidFill>
                  <a:srgbClr val="0B0B0B"/>
                </a:solidFill>
                <a:effectLst/>
                <a:latin typeface="Open Sans" panose="020B0606030504020204"/>
              </a:rPr>
              <a:t> on a digital image. The most important characteristics of a camera for a ML engineer are the following:</a:t>
            </a:r>
          </a:p>
          <a:p>
            <a:pPr>
              <a:buFont typeface="Arial" panose="020B0604020202020204" pitchFamily="34" charset="0"/>
              <a:buChar char="•"/>
            </a:pPr>
            <a:r>
              <a:rPr lang="en-IN" b="1" i="0" dirty="0">
                <a:solidFill>
                  <a:srgbClr val="0B0B0B"/>
                </a:solidFill>
                <a:effectLst/>
                <a:latin typeface="Open Sans" panose="020B0606030504020204"/>
              </a:rPr>
              <a:t>Resolution:</a:t>
            </a:r>
            <a:r>
              <a:rPr lang="en-IN" b="0" i="0" dirty="0">
                <a:solidFill>
                  <a:srgbClr val="0B0B0B"/>
                </a:solidFill>
                <a:effectLst/>
                <a:latin typeface="Open Sans" panose="020B0606030504020204"/>
              </a:rPr>
              <a:t> Number of pixels the image captured by the camera is made of (usually described in mega pixels).</a:t>
            </a:r>
          </a:p>
          <a:p>
            <a:pPr>
              <a:buFont typeface="Arial" panose="020B0604020202020204" pitchFamily="34" charset="0"/>
              <a:buChar char="•"/>
            </a:pPr>
            <a:r>
              <a:rPr lang="en-IN" b="1" i="0" dirty="0">
                <a:solidFill>
                  <a:srgbClr val="0B0B0B"/>
                </a:solidFill>
                <a:effectLst/>
                <a:latin typeface="Open Sans" panose="020B0606030504020204"/>
              </a:rPr>
              <a:t>Aperture:</a:t>
            </a:r>
            <a:r>
              <a:rPr lang="en-IN" b="0" i="0" dirty="0">
                <a:solidFill>
                  <a:srgbClr val="0B0B0B"/>
                </a:solidFill>
                <a:effectLst/>
                <a:latin typeface="Open Sans" panose="020B0606030504020204"/>
              </a:rPr>
              <a:t> size of the opening where the light enters the camera. Controls the amount of light received by the sensor.</a:t>
            </a:r>
          </a:p>
          <a:p>
            <a:pPr>
              <a:buFont typeface="Arial" panose="020B0604020202020204" pitchFamily="34" charset="0"/>
              <a:buChar char="•"/>
            </a:pPr>
            <a:r>
              <a:rPr lang="en-IN" b="1" i="0" dirty="0">
                <a:solidFill>
                  <a:srgbClr val="0B0B0B"/>
                </a:solidFill>
                <a:effectLst/>
                <a:latin typeface="Open Sans" panose="020B0606030504020204"/>
              </a:rPr>
              <a:t>Shutter speed:</a:t>
            </a:r>
            <a:r>
              <a:rPr lang="en-IN" b="0" i="0" dirty="0">
                <a:solidFill>
                  <a:srgbClr val="0B0B0B"/>
                </a:solidFill>
                <a:effectLst/>
                <a:latin typeface="Open Sans" panose="020B0606030504020204"/>
              </a:rPr>
              <a:t> duration that the sensor is exposed to the light. Also controls the amount of light by the sensor.</a:t>
            </a:r>
          </a:p>
          <a:p>
            <a:pPr>
              <a:buFont typeface="Arial" panose="020B0604020202020204" pitchFamily="34" charset="0"/>
              <a:buChar char="•"/>
            </a:pPr>
            <a:r>
              <a:rPr lang="en-IN" b="1" i="0" dirty="0">
                <a:solidFill>
                  <a:srgbClr val="0B0B0B"/>
                </a:solidFill>
                <a:effectLst/>
                <a:latin typeface="Open Sans" panose="020B0606030504020204"/>
              </a:rPr>
              <a:t>Focal length / field of view:</a:t>
            </a:r>
            <a:r>
              <a:rPr lang="en-IN" b="0" i="0" dirty="0">
                <a:solidFill>
                  <a:srgbClr val="0B0B0B"/>
                </a:solidFill>
                <a:effectLst/>
                <a:latin typeface="Open Sans" panose="020B0606030504020204"/>
              </a:rPr>
              <a:t> this parameter controls the angle of view of the image.</a:t>
            </a:r>
          </a:p>
          <a:p>
            <a:pPr>
              <a:buFont typeface="Arial" panose="020B0604020202020204" pitchFamily="34" charset="0"/>
              <a:buChar char="•"/>
            </a:pPr>
            <a:endParaRPr lang="en-IN" dirty="0">
              <a:solidFill>
                <a:srgbClr val="0B0B0B"/>
              </a:solidFill>
              <a:latin typeface="Open Sans" panose="020B0606030504020204"/>
            </a:endParaRPr>
          </a:p>
          <a:p>
            <a:pPr>
              <a:buFont typeface="Arial" panose="020B0604020202020204" pitchFamily="34" charset="0"/>
              <a:buChar char="•"/>
            </a:pPr>
            <a:endParaRPr lang="en-IN" b="0" i="0" dirty="0">
              <a:solidFill>
                <a:srgbClr val="0B0B0B"/>
              </a:solidFill>
              <a:effectLst/>
              <a:latin typeface="Open Sans" panose="020B0606030504020204"/>
            </a:endParaRPr>
          </a:p>
          <a:p>
            <a:pPr>
              <a:buFont typeface="Arial" panose="020B0604020202020204" pitchFamily="34" charset="0"/>
              <a:buChar char="•"/>
            </a:pPr>
            <a:r>
              <a:rPr lang="en-IN" dirty="0">
                <a:solidFill>
                  <a:srgbClr val="0B0B0B"/>
                </a:solidFill>
                <a:latin typeface="Open Sans" panose="020B0606030504020204"/>
              </a:rPr>
              <a:t>Most often camera is combined with RADAR or LIDAR to tackle its shortcomings.</a:t>
            </a:r>
            <a:endParaRPr lang="en-IN" b="0" i="0" dirty="0">
              <a:solidFill>
                <a:srgbClr val="0B0B0B"/>
              </a:solidFill>
              <a:effectLst/>
              <a:latin typeface="Open Sans" panose="020B0606030504020204"/>
            </a:endParaRPr>
          </a:p>
        </p:txBody>
      </p:sp>
    </p:spTree>
    <p:extLst>
      <p:ext uri="{BB962C8B-B14F-4D97-AF65-F5344CB8AC3E}">
        <p14:creationId xmlns:p14="http://schemas.microsoft.com/office/powerpoint/2010/main" val="23913678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72A762-4B70-4223-A1F3-1ED422A9C062}"/>
              </a:ext>
            </a:extLst>
          </p:cNvPr>
          <p:cNvSpPr txBox="1"/>
          <p:nvPr/>
        </p:nvSpPr>
        <p:spPr>
          <a:xfrm>
            <a:off x="175098" y="-9727"/>
            <a:ext cx="5554494" cy="523220"/>
          </a:xfrm>
          <a:prstGeom prst="rect">
            <a:avLst/>
          </a:prstGeom>
          <a:noFill/>
        </p:spPr>
        <p:txBody>
          <a:bodyPr wrap="square" rtlCol="0">
            <a:spAutoFit/>
          </a:bodyPr>
          <a:lstStyle/>
          <a:p>
            <a:r>
              <a:rPr lang="en-US" sz="2800" b="1" dirty="0"/>
              <a:t>CAMERA DISTORTION CORRECTION</a:t>
            </a:r>
          </a:p>
        </p:txBody>
      </p:sp>
      <p:sp>
        <p:nvSpPr>
          <p:cNvPr id="3" name="TextBox 2">
            <a:extLst>
              <a:ext uri="{FF2B5EF4-FFF2-40B4-BE49-F238E27FC236}">
                <a16:creationId xmlns:a16="http://schemas.microsoft.com/office/drawing/2014/main" id="{FFC2E316-FC18-4875-B34E-A88FE0B173D4}"/>
              </a:ext>
            </a:extLst>
          </p:cNvPr>
          <p:cNvSpPr txBox="1"/>
          <p:nvPr/>
        </p:nvSpPr>
        <p:spPr>
          <a:xfrm>
            <a:off x="77821" y="642025"/>
            <a:ext cx="10963073" cy="1200329"/>
          </a:xfrm>
          <a:prstGeom prst="rect">
            <a:avLst/>
          </a:prstGeom>
          <a:noFill/>
        </p:spPr>
        <p:txBody>
          <a:bodyPr wrap="square" rtlCol="0">
            <a:spAutoFit/>
          </a:bodyPr>
          <a:lstStyle/>
          <a:p>
            <a:r>
              <a:rPr lang="en-US" dirty="0"/>
              <a:t>When a camera looks at a 3D object in a real world and converts into a 2D image, this transformation is imperfect. This is called camera Distortion. Because of this distortion, the lanes become curved, which is a problem for Self Driving cars. So, we should undo this so that we can make correct decisions. For example, if the curves are bent, then we cannot know where the lane ends.</a:t>
            </a:r>
          </a:p>
        </p:txBody>
      </p:sp>
      <p:pic>
        <p:nvPicPr>
          <p:cNvPr id="5" name="Picture 4">
            <a:extLst>
              <a:ext uri="{FF2B5EF4-FFF2-40B4-BE49-F238E27FC236}">
                <a16:creationId xmlns:a16="http://schemas.microsoft.com/office/drawing/2014/main" id="{B067A1CD-3914-4E54-9333-632E6044F305}"/>
              </a:ext>
            </a:extLst>
          </p:cNvPr>
          <p:cNvPicPr>
            <a:picLocks noChangeAspect="1"/>
          </p:cNvPicPr>
          <p:nvPr/>
        </p:nvPicPr>
        <p:blipFill>
          <a:blip r:embed="rId2"/>
          <a:stretch>
            <a:fillRect/>
          </a:stretch>
        </p:blipFill>
        <p:spPr>
          <a:xfrm>
            <a:off x="21218" y="2092424"/>
            <a:ext cx="6074782" cy="3184936"/>
          </a:xfrm>
          <a:prstGeom prst="rect">
            <a:avLst/>
          </a:prstGeom>
        </p:spPr>
      </p:pic>
      <p:pic>
        <p:nvPicPr>
          <p:cNvPr id="4" name="図 3">
            <a:extLst>
              <a:ext uri="{FF2B5EF4-FFF2-40B4-BE49-F238E27FC236}">
                <a16:creationId xmlns:a16="http://schemas.microsoft.com/office/drawing/2014/main" id="{18D06554-FC3F-48FA-B434-E772E3B18F3F}"/>
              </a:ext>
            </a:extLst>
          </p:cNvPr>
          <p:cNvPicPr>
            <a:picLocks noChangeAspect="1"/>
          </p:cNvPicPr>
          <p:nvPr/>
        </p:nvPicPr>
        <p:blipFill>
          <a:blip r:embed="rId3"/>
          <a:stretch>
            <a:fillRect/>
          </a:stretch>
        </p:blipFill>
        <p:spPr>
          <a:xfrm>
            <a:off x="6096000" y="2092424"/>
            <a:ext cx="6023683" cy="3184936"/>
          </a:xfrm>
          <a:prstGeom prst="rect">
            <a:avLst/>
          </a:prstGeom>
        </p:spPr>
      </p:pic>
      <p:sp>
        <p:nvSpPr>
          <p:cNvPr id="6" name="正方形/長方形 5">
            <a:extLst>
              <a:ext uri="{FF2B5EF4-FFF2-40B4-BE49-F238E27FC236}">
                <a16:creationId xmlns:a16="http://schemas.microsoft.com/office/drawing/2014/main" id="{7611E791-52CE-4014-B76B-C2AF08933DB8}"/>
              </a:ext>
            </a:extLst>
          </p:cNvPr>
          <p:cNvSpPr/>
          <p:nvPr/>
        </p:nvSpPr>
        <p:spPr>
          <a:xfrm>
            <a:off x="-51595" y="5389328"/>
            <a:ext cx="12295190" cy="1200329"/>
          </a:xfrm>
          <a:prstGeom prst="rect">
            <a:avLst/>
          </a:prstGeom>
        </p:spPr>
        <p:txBody>
          <a:bodyPr wrap="square">
            <a:spAutoFit/>
          </a:bodyPr>
          <a:lstStyle/>
          <a:p>
            <a:r>
              <a:rPr lang="en-IN" b="0" i="0" dirty="0">
                <a:solidFill>
                  <a:srgbClr val="0B0B0B"/>
                </a:solidFill>
                <a:effectLst/>
                <a:latin typeface="Open Sans" panose="020B0606030504020204"/>
              </a:rPr>
              <a:t>Image distortion occurs when a camera looks at 3D objects in the real world and transforms them into a 2D image; this transformation isn’t perfect. Distortion actually changes what the shape and size of these 3D objects appear to be. So, the first step in </a:t>
            </a:r>
            <a:r>
              <a:rPr lang="en-IN" b="0" i="0" dirty="0" err="1">
                <a:solidFill>
                  <a:srgbClr val="0B0B0B"/>
                </a:solidFill>
                <a:effectLst/>
                <a:latin typeface="Open Sans" panose="020B0606030504020204"/>
              </a:rPr>
              <a:t>analyzing</a:t>
            </a:r>
            <a:r>
              <a:rPr lang="en-IN" b="0" i="0" dirty="0">
                <a:solidFill>
                  <a:srgbClr val="0B0B0B"/>
                </a:solidFill>
                <a:effectLst/>
                <a:latin typeface="Open Sans" panose="020B0606030504020204"/>
              </a:rPr>
              <a:t> camera images, is to undo this distortion so that you can get correct and useful information out of them.</a:t>
            </a:r>
            <a:endParaRPr lang="en-IN" dirty="0"/>
          </a:p>
        </p:txBody>
      </p:sp>
    </p:spTree>
    <p:extLst>
      <p:ext uri="{BB962C8B-B14F-4D97-AF65-F5344CB8AC3E}">
        <p14:creationId xmlns:p14="http://schemas.microsoft.com/office/powerpoint/2010/main" val="3154666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F24618-97B1-4BE6-8DDB-ED63CB46EFC3}"/>
              </a:ext>
            </a:extLst>
          </p:cNvPr>
          <p:cNvPicPr>
            <a:picLocks noChangeAspect="1"/>
          </p:cNvPicPr>
          <p:nvPr/>
        </p:nvPicPr>
        <p:blipFill>
          <a:blip r:embed="rId2"/>
          <a:stretch>
            <a:fillRect/>
          </a:stretch>
        </p:blipFill>
        <p:spPr>
          <a:xfrm>
            <a:off x="116732" y="678524"/>
            <a:ext cx="11352179" cy="3705914"/>
          </a:xfrm>
          <a:prstGeom prst="rect">
            <a:avLst/>
          </a:prstGeom>
        </p:spPr>
      </p:pic>
    </p:spTree>
    <p:extLst>
      <p:ext uri="{BB962C8B-B14F-4D97-AF65-F5344CB8AC3E}">
        <p14:creationId xmlns:p14="http://schemas.microsoft.com/office/powerpoint/2010/main" val="2576934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6CE346-04F4-4926-B506-842627713BE8}"/>
              </a:ext>
            </a:extLst>
          </p:cNvPr>
          <p:cNvSpPr txBox="1"/>
          <p:nvPr/>
        </p:nvSpPr>
        <p:spPr>
          <a:xfrm>
            <a:off x="204281" y="175098"/>
            <a:ext cx="3589505" cy="461665"/>
          </a:xfrm>
          <a:prstGeom prst="rect">
            <a:avLst/>
          </a:prstGeom>
          <a:noFill/>
        </p:spPr>
        <p:txBody>
          <a:bodyPr wrap="square" rtlCol="0">
            <a:spAutoFit/>
          </a:bodyPr>
          <a:lstStyle/>
          <a:p>
            <a:r>
              <a:rPr lang="en-US" sz="2400" dirty="0"/>
              <a:t>Camera Pinhole Model</a:t>
            </a:r>
          </a:p>
        </p:txBody>
      </p:sp>
      <p:pic>
        <p:nvPicPr>
          <p:cNvPr id="3" name="図 2">
            <a:extLst>
              <a:ext uri="{FF2B5EF4-FFF2-40B4-BE49-F238E27FC236}">
                <a16:creationId xmlns:a16="http://schemas.microsoft.com/office/drawing/2014/main" id="{CBC71491-515C-46F5-91DB-72DBD9383394}"/>
              </a:ext>
            </a:extLst>
          </p:cNvPr>
          <p:cNvPicPr>
            <a:picLocks noChangeAspect="1"/>
          </p:cNvPicPr>
          <p:nvPr/>
        </p:nvPicPr>
        <p:blipFill>
          <a:blip r:embed="rId2"/>
          <a:stretch>
            <a:fillRect/>
          </a:stretch>
        </p:blipFill>
        <p:spPr>
          <a:xfrm>
            <a:off x="203335" y="636763"/>
            <a:ext cx="5892666" cy="3006938"/>
          </a:xfrm>
          <a:prstGeom prst="rect">
            <a:avLst/>
          </a:prstGeom>
        </p:spPr>
      </p:pic>
      <p:sp>
        <p:nvSpPr>
          <p:cNvPr id="4" name="正方形/長方形 3">
            <a:extLst>
              <a:ext uri="{FF2B5EF4-FFF2-40B4-BE49-F238E27FC236}">
                <a16:creationId xmlns:a16="http://schemas.microsoft.com/office/drawing/2014/main" id="{A69D8416-B188-49A8-9007-CBA334B82EE5}"/>
              </a:ext>
            </a:extLst>
          </p:cNvPr>
          <p:cNvSpPr/>
          <p:nvPr/>
        </p:nvSpPr>
        <p:spPr>
          <a:xfrm>
            <a:off x="0" y="3844212"/>
            <a:ext cx="12059208" cy="2308324"/>
          </a:xfrm>
          <a:prstGeom prst="rect">
            <a:avLst/>
          </a:prstGeom>
        </p:spPr>
        <p:txBody>
          <a:bodyPr wrap="square">
            <a:spAutoFit/>
          </a:bodyPr>
          <a:lstStyle/>
          <a:p>
            <a:r>
              <a:rPr lang="en-IN" b="1" i="0" dirty="0">
                <a:solidFill>
                  <a:srgbClr val="0B0B0B"/>
                </a:solidFill>
                <a:effectLst/>
                <a:latin typeface="Open Sans" panose="020B0606030504020204"/>
              </a:rPr>
              <a:t>Types of Distortion</a:t>
            </a:r>
            <a:endParaRPr lang="en-IN" b="0" i="0" dirty="0">
              <a:solidFill>
                <a:srgbClr val="0B0B0B"/>
              </a:solidFill>
              <a:effectLst/>
              <a:latin typeface="Open Sans" panose="020B0606030504020204"/>
            </a:endParaRPr>
          </a:p>
          <a:p>
            <a:r>
              <a:rPr lang="en-IN" b="0" i="0" dirty="0">
                <a:solidFill>
                  <a:srgbClr val="0B0B0B"/>
                </a:solidFill>
                <a:effectLst/>
                <a:latin typeface="Open Sans" panose="020B0606030504020204"/>
              </a:rPr>
              <a:t>Real cameras use curved lenses to form an image, and light rays often bend a little too much or too little at the edges of these lenses. This creates an effect that distorts the edges of images, so that lines or objects appear more or less curved than they actually are. This is called </a:t>
            </a:r>
            <a:r>
              <a:rPr lang="en-IN" b="1" i="0" dirty="0">
                <a:solidFill>
                  <a:srgbClr val="0B0B0B"/>
                </a:solidFill>
                <a:effectLst/>
                <a:latin typeface="Open Sans" panose="020B0606030504020204"/>
              </a:rPr>
              <a:t>radial distortion</a:t>
            </a:r>
            <a:r>
              <a:rPr lang="en-IN" b="0" i="0" dirty="0">
                <a:solidFill>
                  <a:srgbClr val="0B0B0B"/>
                </a:solidFill>
                <a:effectLst/>
                <a:latin typeface="Open Sans" panose="020B0606030504020204"/>
              </a:rPr>
              <a:t>, and it’s the most common type of distortion.</a:t>
            </a:r>
          </a:p>
          <a:p>
            <a:endParaRPr lang="en-IN" b="0" i="0" dirty="0">
              <a:solidFill>
                <a:srgbClr val="0B0B0B"/>
              </a:solidFill>
              <a:effectLst/>
              <a:latin typeface="Open Sans" panose="020B0606030504020204"/>
            </a:endParaRPr>
          </a:p>
          <a:p>
            <a:r>
              <a:rPr lang="en-IN" b="0" i="0" dirty="0">
                <a:solidFill>
                  <a:srgbClr val="0B0B0B"/>
                </a:solidFill>
                <a:effectLst/>
                <a:latin typeface="Open Sans" panose="020B0606030504020204"/>
              </a:rPr>
              <a:t>Another type of distortion, is </a:t>
            </a:r>
            <a:r>
              <a:rPr lang="en-IN" b="1" i="0" dirty="0">
                <a:solidFill>
                  <a:srgbClr val="0B0B0B"/>
                </a:solidFill>
                <a:effectLst/>
                <a:latin typeface="Open Sans" panose="020B0606030504020204"/>
              </a:rPr>
              <a:t>tangential distortion</a:t>
            </a:r>
            <a:r>
              <a:rPr lang="en-IN" b="0" i="0" dirty="0">
                <a:solidFill>
                  <a:srgbClr val="0B0B0B"/>
                </a:solidFill>
                <a:effectLst/>
                <a:latin typeface="Open Sans" panose="020B0606030504020204"/>
              </a:rPr>
              <a:t>. This occurs when a camera’s lens is not aligned perfectly parallel to the imaging plane, where the camera film or sensor is. This makes an image look tilted so that some objects appear farther away or closer than they actually are.</a:t>
            </a:r>
          </a:p>
        </p:txBody>
      </p:sp>
    </p:spTree>
    <p:extLst>
      <p:ext uri="{BB962C8B-B14F-4D97-AF65-F5344CB8AC3E}">
        <p14:creationId xmlns:p14="http://schemas.microsoft.com/office/powerpoint/2010/main" val="32306858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F346510-8300-4C3D-BC11-D14DCB912294}"/>
              </a:ext>
            </a:extLst>
          </p:cNvPr>
          <p:cNvSpPr txBox="1"/>
          <p:nvPr/>
        </p:nvSpPr>
        <p:spPr>
          <a:xfrm>
            <a:off x="0" y="0"/>
            <a:ext cx="11933854" cy="3970318"/>
          </a:xfrm>
          <a:prstGeom prst="rect">
            <a:avLst/>
          </a:prstGeom>
          <a:noFill/>
        </p:spPr>
        <p:txBody>
          <a:bodyPr wrap="square" rtlCol="0">
            <a:spAutoFit/>
          </a:bodyPr>
          <a:lstStyle/>
          <a:p>
            <a:r>
              <a:rPr lang="en-IN" b="1" dirty="0"/>
              <a:t>Distortion Coefficients and Correction</a:t>
            </a:r>
            <a:endParaRPr lang="en-IN" dirty="0"/>
          </a:p>
          <a:p>
            <a:r>
              <a:rPr lang="en-IN" dirty="0"/>
              <a:t>There are three coefficients needed to correct for </a:t>
            </a:r>
            <a:r>
              <a:rPr lang="en-IN" b="1" dirty="0"/>
              <a:t>radial distortion</a:t>
            </a:r>
            <a:r>
              <a:rPr lang="en-IN" dirty="0"/>
              <a:t>: </a:t>
            </a:r>
            <a:r>
              <a:rPr lang="en-IN" b="1" dirty="0"/>
              <a:t>k1</a:t>
            </a:r>
            <a:r>
              <a:rPr lang="en-IN" dirty="0"/>
              <a:t>, </a:t>
            </a:r>
            <a:r>
              <a:rPr lang="en-IN" b="1" dirty="0"/>
              <a:t>k2</a:t>
            </a:r>
            <a:r>
              <a:rPr lang="en-IN" dirty="0"/>
              <a:t>, and </a:t>
            </a:r>
            <a:r>
              <a:rPr lang="en-IN" b="1" dirty="0"/>
              <a:t>k3</a:t>
            </a:r>
            <a:r>
              <a:rPr lang="en-IN" dirty="0"/>
              <a:t>. To correct the appearance of radially distorted points in an image, one can use a correction formula.</a:t>
            </a:r>
          </a:p>
          <a:p>
            <a:r>
              <a:rPr lang="en-IN" dirty="0"/>
              <a:t>In the following equations, (</a:t>
            </a:r>
            <a:r>
              <a:rPr lang="en-IN" i="1" dirty="0" err="1"/>
              <a:t>x</a:t>
            </a:r>
            <a:r>
              <a:rPr lang="en-IN" dirty="0" err="1"/>
              <a:t>,</a:t>
            </a:r>
            <a:r>
              <a:rPr lang="en-IN" i="1" dirty="0" err="1"/>
              <a:t>y</a:t>
            </a:r>
            <a:r>
              <a:rPr lang="en-IN" dirty="0"/>
              <a:t>) is a point in a distorted image. To undistort these points, OpenCV calculates </a:t>
            </a:r>
            <a:r>
              <a:rPr lang="en-IN" b="1" dirty="0"/>
              <a:t>r</a:t>
            </a:r>
            <a:r>
              <a:rPr lang="en-IN" dirty="0"/>
              <a:t>, which is the known distance between a point in an undistorted (corrected) image (</a:t>
            </a:r>
            <a:r>
              <a:rPr lang="en-IN" i="1" dirty="0" err="1"/>
              <a:t>xcorrected</a:t>
            </a:r>
            <a:r>
              <a:rPr lang="en-IN" dirty="0"/>
              <a:t>​, </a:t>
            </a:r>
            <a:r>
              <a:rPr lang="en-IN" i="1" dirty="0" err="1"/>
              <a:t>ycorrected</a:t>
            </a:r>
            <a:r>
              <a:rPr lang="en-IN" dirty="0"/>
              <a:t>​) and the </a:t>
            </a:r>
            <a:r>
              <a:rPr lang="en-IN" dirty="0" err="1"/>
              <a:t>center</a:t>
            </a:r>
            <a:r>
              <a:rPr lang="en-IN" dirty="0"/>
              <a:t> of the image distortion, which is often the </a:t>
            </a:r>
            <a:r>
              <a:rPr lang="en-IN" dirty="0" err="1"/>
              <a:t>center</a:t>
            </a:r>
            <a:r>
              <a:rPr lang="en-IN" dirty="0"/>
              <a:t> of that image (</a:t>
            </a:r>
            <a:r>
              <a:rPr lang="en-IN" i="1" dirty="0"/>
              <a:t>xc</a:t>
            </a:r>
            <a:r>
              <a:rPr lang="en-IN" dirty="0"/>
              <a:t>​,</a:t>
            </a:r>
            <a:r>
              <a:rPr lang="en-IN" i="1" dirty="0" err="1"/>
              <a:t>yc</a:t>
            </a:r>
            <a:r>
              <a:rPr lang="en-IN" dirty="0"/>
              <a:t>​). This </a:t>
            </a:r>
            <a:r>
              <a:rPr lang="en-IN" dirty="0" err="1"/>
              <a:t>center</a:t>
            </a:r>
            <a:r>
              <a:rPr lang="en-IN" dirty="0"/>
              <a:t> point (</a:t>
            </a:r>
            <a:r>
              <a:rPr lang="en-IN" i="1" dirty="0"/>
              <a:t>xc</a:t>
            </a:r>
            <a:r>
              <a:rPr lang="en-IN" dirty="0"/>
              <a:t>​,</a:t>
            </a:r>
            <a:r>
              <a:rPr lang="en-IN" i="1" dirty="0" err="1"/>
              <a:t>yc</a:t>
            </a:r>
            <a:r>
              <a:rPr lang="en-IN" dirty="0"/>
              <a:t>​) is sometimes referred to as the </a:t>
            </a:r>
            <a:r>
              <a:rPr lang="en-IN" i="1" dirty="0"/>
              <a:t>distortion </a:t>
            </a:r>
            <a:r>
              <a:rPr lang="en-IN" i="1" dirty="0" err="1"/>
              <a:t>center</a:t>
            </a:r>
            <a:r>
              <a:rPr lang="en-IN" dirty="0"/>
              <a:t>. These points are pictured below.</a:t>
            </a:r>
          </a:p>
          <a:p>
            <a:endParaRPr lang="en-IN" dirty="0"/>
          </a:p>
          <a:p>
            <a:r>
              <a:rPr lang="en-IN" i="1" dirty="0"/>
              <a:t>Note</a:t>
            </a:r>
            <a:r>
              <a:rPr lang="en-IN" dirty="0"/>
              <a:t>: The distortion coefficient </a:t>
            </a:r>
            <a:r>
              <a:rPr lang="en-IN" b="1" dirty="0"/>
              <a:t>k3</a:t>
            </a:r>
            <a:r>
              <a:rPr lang="en-IN" dirty="0"/>
              <a:t> is required to accurately reflect </a:t>
            </a:r>
            <a:r>
              <a:rPr lang="en-IN" i="1" dirty="0"/>
              <a:t>major</a:t>
            </a:r>
            <a:r>
              <a:rPr lang="en-IN" dirty="0"/>
              <a:t> radial distortion (like in wide angle lenses). However, for minor radial distortion, which most regular camera lenses have, k3 has a value close to or equal to zero and is negligible. So, in OpenCV, you can choose to ignore this coefficient; this is why it appears at the end of the distortion values array: [k1, k2, p1, p2, k3]. In this course, we will use it in all calibration calculations so that our calculations apply to a </a:t>
            </a:r>
            <a:r>
              <a:rPr lang="en-IN" i="1" dirty="0"/>
              <a:t>wider</a:t>
            </a:r>
            <a:r>
              <a:rPr lang="en-IN" dirty="0"/>
              <a:t> variety of lenses (wider, like wide angle, </a:t>
            </a:r>
            <a:r>
              <a:rPr lang="en-IN" dirty="0" err="1"/>
              <a:t>haha</a:t>
            </a:r>
            <a:r>
              <a:rPr lang="en-IN" dirty="0"/>
              <a:t>) and can correct for both minor and major radial distortion.</a:t>
            </a:r>
          </a:p>
          <a:p>
            <a:endParaRPr lang="en-IN" dirty="0"/>
          </a:p>
        </p:txBody>
      </p:sp>
      <p:pic>
        <p:nvPicPr>
          <p:cNvPr id="5" name="図 4">
            <a:extLst>
              <a:ext uri="{FF2B5EF4-FFF2-40B4-BE49-F238E27FC236}">
                <a16:creationId xmlns:a16="http://schemas.microsoft.com/office/drawing/2014/main" id="{523FBB5C-927B-4EA9-97AA-1BA4EA60F74B}"/>
              </a:ext>
            </a:extLst>
          </p:cNvPr>
          <p:cNvPicPr>
            <a:picLocks noChangeAspect="1"/>
          </p:cNvPicPr>
          <p:nvPr/>
        </p:nvPicPr>
        <p:blipFill>
          <a:blip r:embed="rId2"/>
          <a:stretch>
            <a:fillRect/>
          </a:stretch>
        </p:blipFill>
        <p:spPr>
          <a:xfrm>
            <a:off x="103123" y="3675623"/>
            <a:ext cx="7062787" cy="2949112"/>
          </a:xfrm>
          <a:prstGeom prst="rect">
            <a:avLst/>
          </a:prstGeom>
        </p:spPr>
      </p:pic>
      <p:sp>
        <p:nvSpPr>
          <p:cNvPr id="6" name="正方形/長方形 5">
            <a:extLst>
              <a:ext uri="{FF2B5EF4-FFF2-40B4-BE49-F238E27FC236}">
                <a16:creationId xmlns:a16="http://schemas.microsoft.com/office/drawing/2014/main" id="{A2A99EE5-A630-4376-8E98-F91EF03E2A8E}"/>
              </a:ext>
            </a:extLst>
          </p:cNvPr>
          <p:cNvSpPr/>
          <p:nvPr/>
        </p:nvSpPr>
        <p:spPr>
          <a:xfrm>
            <a:off x="7165910" y="5049522"/>
            <a:ext cx="5026091" cy="1477328"/>
          </a:xfrm>
          <a:prstGeom prst="rect">
            <a:avLst/>
          </a:prstGeom>
        </p:spPr>
        <p:txBody>
          <a:bodyPr wrap="square">
            <a:spAutoFit/>
          </a:bodyPr>
          <a:lstStyle/>
          <a:p>
            <a:r>
              <a:rPr lang="en-IN" b="0" i="0" dirty="0">
                <a:solidFill>
                  <a:srgbClr val="0B0B0B"/>
                </a:solidFill>
                <a:effectLst/>
                <a:latin typeface="Open Sans"/>
              </a:rPr>
              <a:t>Points in a distorted and undistorted (corrected) image. The point (x, y) is a single point in a distorted image and (</a:t>
            </a:r>
            <a:r>
              <a:rPr lang="en-IN" b="0" i="0" dirty="0" err="1">
                <a:solidFill>
                  <a:srgbClr val="0B0B0B"/>
                </a:solidFill>
                <a:effectLst/>
                <a:latin typeface="Open Sans"/>
              </a:rPr>
              <a:t>x_corrected</a:t>
            </a:r>
            <a:r>
              <a:rPr lang="en-IN" b="0" i="0" dirty="0">
                <a:solidFill>
                  <a:srgbClr val="0B0B0B"/>
                </a:solidFill>
                <a:effectLst/>
                <a:latin typeface="Open Sans"/>
              </a:rPr>
              <a:t>, </a:t>
            </a:r>
            <a:r>
              <a:rPr lang="en-IN" b="0" i="0" dirty="0" err="1">
                <a:solidFill>
                  <a:srgbClr val="0B0B0B"/>
                </a:solidFill>
                <a:effectLst/>
                <a:latin typeface="Open Sans"/>
              </a:rPr>
              <a:t>y_corrected</a:t>
            </a:r>
            <a:r>
              <a:rPr lang="en-IN" b="0" i="0" dirty="0">
                <a:solidFill>
                  <a:srgbClr val="0B0B0B"/>
                </a:solidFill>
                <a:effectLst/>
                <a:latin typeface="Open Sans"/>
              </a:rPr>
              <a:t>) is where that point will appear in the undistorted (corrected) image.</a:t>
            </a:r>
            <a:endParaRPr lang="en-IN" dirty="0"/>
          </a:p>
        </p:txBody>
      </p:sp>
    </p:spTree>
    <p:extLst>
      <p:ext uri="{BB962C8B-B14F-4D97-AF65-F5344CB8AC3E}">
        <p14:creationId xmlns:p14="http://schemas.microsoft.com/office/powerpoint/2010/main" val="1931111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C8AF9AD3-D6BE-41AB-A16A-9DD4F1951F6C}"/>
              </a:ext>
            </a:extLst>
          </p:cNvPr>
          <p:cNvPicPr>
            <a:picLocks noChangeAspect="1"/>
          </p:cNvPicPr>
          <p:nvPr/>
        </p:nvPicPr>
        <p:blipFill>
          <a:blip r:embed="rId2"/>
          <a:stretch>
            <a:fillRect/>
          </a:stretch>
        </p:blipFill>
        <p:spPr>
          <a:xfrm>
            <a:off x="138641" y="214603"/>
            <a:ext cx="12053359" cy="6122584"/>
          </a:xfrm>
          <a:prstGeom prst="rect">
            <a:avLst/>
          </a:prstGeom>
        </p:spPr>
      </p:pic>
    </p:spTree>
    <p:extLst>
      <p:ext uri="{BB962C8B-B14F-4D97-AF65-F5344CB8AC3E}">
        <p14:creationId xmlns:p14="http://schemas.microsoft.com/office/powerpoint/2010/main" val="62926077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1518</Words>
  <Application>Microsoft Office PowerPoint</Application>
  <PresentationFormat>ワイド画面</PresentationFormat>
  <Paragraphs>80</Paragraphs>
  <Slides>22</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22</vt:i4>
      </vt:variant>
    </vt:vector>
  </HeadingPairs>
  <TitlesOfParts>
    <vt:vector size="28" baseType="lpstr">
      <vt:lpstr>Open Sans</vt:lpstr>
      <vt:lpstr>var(--chakra-fonts-heading)</vt:lpstr>
      <vt:lpstr>Arial</vt:lpstr>
      <vt:lpstr>Calibri</vt:lpstr>
      <vt:lpstr>Calibri Light</vt:lpstr>
      <vt:lpstr>Office テーマ</vt:lpstr>
      <vt:lpstr>Udacity self driving car Engineer nanodegree program  Chapter1- Computer Vision </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Udacity self driving car Engineer nanodegree program  Chapter1-Computer Vision </dc:title>
  <dc:creator>Poluri Nikhil (Poluri Nikhilkoundinya、ＹＮ３)</dc:creator>
  <cp:lastModifiedBy>Poluri Nikhil (Poluri Nikhilkoundinya、ＹＮ３)</cp:lastModifiedBy>
  <cp:revision>51</cp:revision>
  <dcterms:created xsi:type="dcterms:W3CDTF">2024-03-12T05:15:57Z</dcterms:created>
  <dcterms:modified xsi:type="dcterms:W3CDTF">2024-03-12T07:08:49Z</dcterms:modified>
</cp:coreProperties>
</file>

<file path=docProps/thumbnail.jpeg>
</file>